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62" r:id="rId3"/>
    <p:sldId id="275" r:id="rId4"/>
    <p:sldId id="290" r:id="rId5"/>
    <p:sldId id="257" r:id="rId6"/>
    <p:sldId id="292" r:id="rId7"/>
    <p:sldId id="313" r:id="rId8"/>
    <p:sldId id="320" r:id="rId9"/>
    <p:sldId id="291" r:id="rId10"/>
    <p:sldId id="273" r:id="rId11"/>
    <p:sldId id="258" r:id="rId12"/>
    <p:sldId id="266" r:id="rId13"/>
    <p:sldId id="267" r:id="rId14"/>
    <p:sldId id="260" r:id="rId15"/>
    <p:sldId id="293" r:id="rId16"/>
    <p:sldId id="294" r:id="rId17"/>
    <p:sldId id="295" r:id="rId18"/>
    <p:sldId id="280" r:id="rId19"/>
    <p:sldId id="296" r:id="rId20"/>
    <p:sldId id="299" r:id="rId21"/>
    <p:sldId id="286" r:id="rId22"/>
    <p:sldId id="298" r:id="rId23"/>
    <p:sldId id="300" r:id="rId24"/>
    <p:sldId id="301" r:id="rId25"/>
    <p:sldId id="302" r:id="rId26"/>
    <p:sldId id="321" r:id="rId27"/>
    <p:sldId id="322" r:id="rId28"/>
    <p:sldId id="304" r:id="rId29"/>
    <p:sldId id="303" r:id="rId30"/>
    <p:sldId id="305" r:id="rId31"/>
    <p:sldId id="307" r:id="rId32"/>
    <p:sldId id="308" r:id="rId33"/>
    <p:sldId id="306" r:id="rId34"/>
    <p:sldId id="309" r:id="rId35"/>
    <p:sldId id="310" r:id="rId36"/>
    <p:sldId id="311" r:id="rId37"/>
    <p:sldId id="312" r:id="rId38"/>
    <p:sldId id="314" r:id="rId39"/>
    <p:sldId id="315" r:id="rId40"/>
    <p:sldId id="331" r:id="rId41"/>
    <p:sldId id="332" r:id="rId42"/>
    <p:sldId id="323" r:id="rId43"/>
    <p:sldId id="324" r:id="rId44"/>
    <p:sldId id="330" r:id="rId45"/>
    <p:sldId id="326" r:id="rId46"/>
    <p:sldId id="327" r:id="rId47"/>
    <p:sldId id="272" r:id="rId48"/>
    <p:sldId id="319" r:id="rId49"/>
    <p:sldId id="333" r:id="rId50"/>
    <p:sldId id="264" r:id="rId51"/>
    <p:sldId id="263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69243" autoAdjust="0"/>
  </p:normalViewPr>
  <p:slideViewPr>
    <p:cSldViewPr snapToGrid="0" snapToObjects="1">
      <p:cViewPr>
        <p:scale>
          <a:sx n="80" d="100"/>
          <a:sy n="80" d="100"/>
        </p:scale>
        <p:origin x="84" y="-8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4CB97A3-3725-4FD3-A875-CC9AF5CE5AA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FA1F791-A7FC-4485-976D-ED3469707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FCF15AD-611E-4FA7-ADFA-115FE2682D0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1C11FB2-807F-4BC5-AECA-750DC83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6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 Fix one record and record UpdateAddress.mac in GP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4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more detailed</a:t>
            </a:r>
            <a:r>
              <a:rPr lang="en-US" baseline="0" dirty="0"/>
              <a:t> description of what has to be done in GP to accomplish the task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****  G</a:t>
            </a:r>
            <a:r>
              <a:rPr lang="en-US" b="1" baseline="0" dirty="0"/>
              <a:t>o to GP and record the macro ****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Save as </a:t>
            </a:r>
            <a:r>
              <a:rPr lang="en-US" b="1" baseline="0" dirty="0"/>
              <a:t>UpdateCustomerAddress.mac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actual steps were recorded in GP to make this macro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6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Viewed in</a:t>
            </a:r>
            <a:r>
              <a:rPr lang="en-US" baseline="0" dirty="0"/>
              <a:t> Notepad++ with GP Macro.xml language file</a:t>
            </a:r>
            <a:endParaRPr lang="en-US" dirty="0"/>
          </a:p>
          <a:p>
            <a:r>
              <a:rPr lang="en-US" dirty="0"/>
              <a:t>GP Macro.xml</a:t>
            </a:r>
            <a:r>
              <a:rPr lang="en-US" baseline="0" dirty="0"/>
              <a:t> available at Rnoldz.com/replicator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23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GOTO GP ***</a:t>
            </a:r>
          </a:p>
          <a:p>
            <a:r>
              <a:rPr lang="en-US" dirty="0"/>
              <a:t>Export </a:t>
            </a:r>
            <a:r>
              <a:rPr lang="en-US" dirty="0" err="1"/>
              <a:t>SmartList</a:t>
            </a:r>
            <a:r>
              <a:rPr lang="en-US" dirty="0"/>
              <a:t>, Convert To Table, Add Upper 1 &amp; Upper 2,</a:t>
            </a:r>
          </a:p>
          <a:p>
            <a:r>
              <a:rPr lang="en-US" dirty="0"/>
              <a:t>Name Table, Save as Addresses.xls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9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****  Go to GP and Export </a:t>
            </a:r>
            <a:r>
              <a:rPr lang="en-US" sz="1600" dirty="0" err="1"/>
              <a:t>SmartList</a:t>
            </a:r>
            <a:r>
              <a:rPr lang="en-US" sz="1600" baseline="0" dirty="0"/>
              <a:t> to Excel ****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Tables are AWESOME!!!  Auto adds Rows &amp; Columns…</a:t>
            </a:r>
          </a:p>
          <a:p>
            <a:r>
              <a:rPr lang="en-US" sz="1600" dirty="0"/>
              <a:t>Add Upper1 &amp; Upper2 Columns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Tables are AWESOME!!! Formulas get copied to all lines</a:t>
            </a:r>
          </a:p>
          <a:p>
            <a:r>
              <a:rPr lang="en-US" sz="1600" dirty="0"/>
              <a:t>Add Formulas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10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2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We’ve got the</a:t>
            </a:r>
            <a:r>
              <a:rPr lang="en-US" baseline="0" dirty="0"/>
              <a:t> data, w</a:t>
            </a:r>
            <a:r>
              <a:rPr lang="en-US" dirty="0"/>
              <a:t>e’ve recorded the Macro, </a:t>
            </a:r>
            <a:r>
              <a:rPr lang="en-US" baseline="0" dirty="0"/>
              <a:t>Let’s join them in Replicator</a:t>
            </a:r>
          </a:p>
          <a:p>
            <a:r>
              <a:rPr lang="en-US" dirty="0"/>
              <a:t>*** Do it in Excel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50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Source Data is from the Addresses.xlsx file we just created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Copy and Paste can rename the </a:t>
            </a:r>
            <a:r>
              <a:rPr lang="en-US" dirty="0" err="1"/>
              <a:t>DataTable</a:t>
            </a:r>
            <a:r>
              <a:rPr lang="en-US" dirty="0"/>
              <a:t> breaking Replicator.xlsm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9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****</a:t>
            </a:r>
            <a:r>
              <a:rPr lang="en-US" baseline="0" dirty="0"/>
              <a:t> </a:t>
            </a:r>
            <a:r>
              <a:rPr lang="en-US" dirty="0"/>
              <a:t>G</a:t>
            </a:r>
            <a:r>
              <a:rPr lang="en-US" baseline="0" dirty="0"/>
              <a:t>o to Replicator and demo </a:t>
            </a:r>
            <a:r>
              <a:rPr lang="en-US" baseline="0" dirty="0" err="1"/>
              <a:t>ReplaceData</a:t>
            </a:r>
            <a:r>
              <a:rPr lang="en-US" baseline="0" dirty="0"/>
              <a:t> </a:t>
            </a:r>
            <a:r>
              <a:rPr lang="en-US" dirty="0"/>
              <a:t>****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4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your Macro</a:t>
            </a:r>
            <a:r>
              <a:rPr lang="en-US" baseline="0" dirty="0"/>
              <a:t> into Replicator</a:t>
            </a:r>
          </a:p>
          <a:p>
            <a:endParaRPr lang="en-US" baseline="0" dirty="0"/>
          </a:p>
          <a:p>
            <a:r>
              <a:rPr lang="en-US" dirty="0"/>
              <a:t>****</a:t>
            </a:r>
            <a:r>
              <a:rPr lang="en-US" baseline="0" dirty="0"/>
              <a:t> </a:t>
            </a:r>
            <a:r>
              <a:rPr lang="en-US" dirty="0"/>
              <a:t>G</a:t>
            </a:r>
            <a:r>
              <a:rPr lang="en-US" baseline="0" dirty="0"/>
              <a:t>o to Replicator and Import the Macro File…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1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5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4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Go to Replicator ****</a:t>
            </a:r>
          </a:p>
          <a:p>
            <a:r>
              <a:rPr lang="en-US" dirty="0"/>
              <a:t>Update Data Table </a:t>
            </a:r>
          </a:p>
          <a:p>
            <a:r>
              <a:rPr lang="en-US" baseline="0" dirty="0"/>
              <a:t>Set Header Rows</a:t>
            </a:r>
          </a:p>
          <a:p>
            <a:r>
              <a:rPr lang="en-US" baseline="0" dirty="0"/>
              <a:t>Replicate</a:t>
            </a:r>
          </a:p>
          <a:p>
            <a:r>
              <a:rPr lang="en-US" baseline="0" dirty="0"/>
              <a:t>Run Macro in GP</a:t>
            </a:r>
          </a:p>
          <a:p>
            <a:r>
              <a:rPr lang="en-US" baseline="0" dirty="0"/>
              <a:t>**** Cause it to abort ****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3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42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4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Stored</a:t>
            </a:r>
            <a:r>
              <a:rPr lang="en-US" baseline="0" dirty="0"/>
              <a:t> Procedures!!!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4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3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5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Go to Replicator</a:t>
            </a:r>
            <a:r>
              <a:rPr lang="en-US" baseline="0" dirty="0"/>
              <a:t> in Excel ****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Open Addresses Refreshable.xlsx</a:t>
            </a:r>
          </a:p>
          <a:p>
            <a:r>
              <a:rPr lang="en-US" baseline="0" dirty="0"/>
              <a:t>Replace the </a:t>
            </a:r>
            <a:r>
              <a:rPr lang="en-US" baseline="0" dirty="0" err="1"/>
              <a:t>DataTable</a:t>
            </a:r>
            <a:r>
              <a:rPr lang="en-US" baseline="0" dirty="0"/>
              <a:t> from Addresses Refresable.xlsx</a:t>
            </a:r>
          </a:p>
          <a:p>
            <a:r>
              <a:rPr lang="en-US" baseline="0" dirty="0"/>
              <a:t>Change data in GP &amp; </a:t>
            </a:r>
            <a:r>
              <a:rPr lang="en-US" dirty="0"/>
              <a:t>Refresh Data in Replicator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1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58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1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</a:t>
            </a:r>
            <a:r>
              <a:rPr lang="en-US" baseline="0" dirty="0"/>
              <a:t> </a:t>
            </a:r>
            <a:r>
              <a:rPr lang="en-US" baseline="0" dirty="0" err="1"/>
              <a:t>Goto</a:t>
            </a:r>
            <a:r>
              <a:rPr lang="en-US" baseline="0" dirty="0"/>
              <a:t> to Excel ****</a:t>
            </a:r>
          </a:p>
          <a:p>
            <a:r>
              <a:rPr lang="en-US" baseline="0" dirty="0"/>
              <a:t>Add Update Column</a:t>
            </a:r>
          </a:p>
          <a:p>
            <a:endParaRPr lang="en-US" baseline="0" dirty="0"/>
          </a:p>
          <a:p>
            <a:r>
              <a:rPr lang="en-US" baseline="0" dirty="0"/>
              <a:t>Select Update Column as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1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9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6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 dirty="0"/>
              <a:t>**** </a:t>
            </a:r>
            <a:r>
              <a:rPr lang="en-US" dirty="0" err="1"/>
              <a:t>Goto</a:t>
            </a:r>
            <a:r>
              <a:rPr lang="en-US" dirty="0"/>
              <a:t> Excel ****</a:t>
            </a:r>
          </a:p>
          <a:p>
            <a:r>
              <a:rPr lang="en-US" baseline="0" dirty="0"/>
              <a:t>Add Upper1 &amp; Upper2 and Update Columns</a:t>
            </a:r>
          </a:p>
          <a:p>
            <a:r>
              <a:rPr lang="en-US" baseline="0" dirty="0"/>
              <a:t>Set Column Filter</a:t>
            </a:r>
          </a:p>
          <a:p>
            <a:r>
              <a:rPr lang="en-US" baseline="0" dirty="0"/>
              <a:t>Note addresses that haven’t been update because of the earlier failure</a:t>
            </a:r>
          </a:p>
          <a:p>
            <a:r>
              <a:rPr lang="en-US" baseline="0" dirty="0"/>
              <a:t>Replicate Macro </a:t>
            </a:r>
          </a:p>
          <a:p>
            <a:r>
              <a:rPr lang="en-US" baseline="0" dirty="0"/>
              <a:t>Look at mac file in Notepad++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8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8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Types: Letters, E-mails messages,</a:t>
            </a:r>
            <a:r>
              <a:rPr lang="en-US" baseline="0" dirty="0"/>
              <a:t> Envelopes, Labels or Directory</a:t>
            </a:r>
          </a:p>
          <a:p>
            <a:r>
              <a:rPr lang="en-US" baseline="0" dirty="0"/>
              <a:t>Range – What range in Excel?</a:t>
            </a:r>
          </a:p>
          <a:p>
            <a:endParaRPr lang="en-US" dirty="0"/>
          </a:p>
          <a:p>
            <a:r>
              <a:rPr lang="en-US" dirty="0"/>
              <a:t>I CAN</a:t>
            </a:r>
            <a:r>
              <a:rPr lang="en-US" baseline="0" dirty="0"/>
              <a:t> SIMPLIFY THIS!!!</a:t>
            </a:r>
          </a:p>
          <a:p>
            <a:endParaRPr lang="en-US" baseline="0" dirty="0"/>
          </a:p>
          <a:p>
            <a:r>
              <a:rPr lang="en-US" baseline="0" dirty="0"/>
              <a:t>This is why I create Replicator.xlsm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9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6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59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84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2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498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57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</a:t>
            </a:r>
            <a:r>
              <a:rPr lang="en-US" baseline="0" dirty="0"/>
              <a:t> After Animation - </a:t>
            </a:r>
            <a:r>
              <a:rPr lang="en-US" baseline="0" dirty="0" err="1"/>
              <a:t>Goto</a:t>
            </a:r>
            <a:r>
              <a:rPr lang="en-US" baseline="0" dirty="0"/>
              <a:t> Excel - Purchase Order Replicator ****</a:t>
            </a:r>
          </a:p>
          <a:p>
            <a:r>
              <a:rPr lang="en-US" baseline="0" dirty="0"/>
              <a:t>Replicate…</a:t>
            </a:r>
          </a:p>
          <a:p>
            <a:endParaRPr lang="en-US" baseline="0" dirty="0"/>
          </a:p>
          <a:p>
            <a:r>
              <a:rPr lang="en-US" baseline="0" dirty="0"/>
              <a:t>**** Run macro in GP 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83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79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4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 Speed - 55 seconds down to 35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86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81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quick glance at Replicator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been tasked</a:t>
            </a:r>
            <a:r>
              <a:rPr lang="en-US" baseline="0" dirty="0"/>
              <a:t> to clean up all customer addresses by capitalizing the Address 1 &amp; Address 2 fields.   A pretty simple example…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</a:t>
            </a:r>
            <a:r>
              <a:rPr lang="en-US" baseline="0" dirty="0"/>
              <a:t> basic steps needed to accomplish the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1FB2-807F-4BC5-AECA-750DC8365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alk-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5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orient="horz" pos="10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50" y="1635896"/>
            <a:ext cx="7171399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02803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Accent Colo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6EEAB02E-7BDA-4652-ADFA-86390BBB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41" y="1615661"/>
            <a:ext cx="8117683" cy="899665"/>
          </a:xfrm>
        </p:spPr>
        <p:txBody>
          <a:bodyPr/>
          <a:lstStyle>
            <a:lvl1pPr>
              <a:defRPr sz="411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4A3EE325-8FA2-45F3-B580-923F7AFE7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450" y="2515326"/>
            <a:ext cx="8116069" cy="19856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961">
                <a:solidFill>
                  <a:schemeClr val="bg1"/>
                </a:solidFill>
              </a:defRPr>
            </a:lvl2pPr>
            <a:lvl3pPr marL="224097" indent="0">
              <a:buNone/>
              <a:defRPr>
                <a:solidFill>
                  <a:schemeClr val="bg1"/>
                </a:solidFill>
              </a:defRPr>
            </a:lvl3pPr>
            <a:lvl4pPr marL="448193" indent="0">
              <a:buNone/>
              <a:defRPr>
                <a:solidFill>
                  <a:schemeClr val="bg1"/>
                </a:solidFill>
              </a:defRPr>
            </a:lvl4pPr>
            <a:lvl5pPr marL="67229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29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2192001" y="0"/>
            <a:ext cx="855961" cy="6858000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EC19F5-2DA2-4A8D-AB17-29C21BC3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1" y="739344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0328AAA-A201-4567-9C86-52FCA4D58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198564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961">
                <a:solidFill>
                  <a:schemeClr val="tx1"/>
                </a:solidFill>
              </a:defRPr>
            </a:lvl2pPr>
            <a:lvl3pPr marL="224097" indent="0">
              <a:buNone/>
              <a:defRPr>
                <a:solidFill>
                  <a:schemeClr val="tx1"/>
                </a:solidFill>
              </a:defRPr>
            </a:lvl3pPr>
            <a:lvl4pPr marL="448193" indent="0">
              <a:buNone/>
              <a:defRPr>
                <a:solidFill>
                  <a:schemeClr val="tx1"/>
                </a:solidFill>
              </a:defRPr>
            </a:lvl4pPr>
            <a:lvl5pPr marL="67229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275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39" y="739344"/>
            <a:ext cx="11207541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7450" y="1639011"/>
            <a:ext cx="1120531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 hidden="1"/>
          <p:cNvGrpSpPr/>
          <p:nvPr userDrawn="1"/>
        </p:nvGrpSpPr>
        <p:grpSpPr>
          <a:xfrm>
            <a:off x="12370974" y="-217"/>
            <a:ext cx="935476" cy="5654618"/>
            <a:chOff x="12618968" y="-221"/>
            <a:chExt cx="954234" cy="5767186"/>
          </a:xfrm>
        </p:grpSpPr>
        <p:grpSp>
          <p:nvGrpSpPr>
            <p:cNvPr id="6" name="Group 5"/>
            <p:cNvGrpSpPr/>
            <p:nvPr userDrawn="1"/>
          </p:nvGrpSpPr>
          <p:grpSpPr>
            <a:xfrm rot="5400000">
              <a:off x="11582060" y="1045295"/>
              <a:ext cx="2703053" cy="629235"/>
              <a:chOff x="1586734" y="4543426"/>
              <a:chExt cx="2703053" cy="629235"/>
            </a:xfrm>
          </p:grpSpPr>
          <p:sp>
            <p:nvSpPr>
              <p:cNvPr id="14" name="Rectangle 13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G:0 B:77</a:t>
                </a:r>
              </a:p>
            </p:txBody>
          </p:sp>
          <p:sp>
            <p:nvSpPr>
              <p:cNvPr id="15" name="Rectangle 14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R:5 G:124 B:193</a:t>
                </a:r>
              </a:p>
            </p:txBody>
          </p:sp>
          <p:sp>
            <p:nvSpPr>
              <p:cNvPr id="16" name="Rectangle 15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28302">
                          <a:srgbClr val="FFFFFF"/>
                        </a:gs>
                        <a:gs pos="67000">
                          <a:srgbClr val="FFFFFF"/>
                        </a:gs>
                      </a:gsLst>
                      <a:lin ang="5400000" scaled="1"/>
                    </a:gradFill>
                    <a:ea typeface="Segoe UI" pitchFamily="34" charset="0"/>
                    <a:cs typeface="Segoe UI" pitchFamily="34" charset="0"/>
                  </a:rPr>
                  <a:t>Red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28302">
                          <a:srgbClr val="FFFFFF"/>
                        </a:gs>
                        <a:gs pos="67000">
                          <a:srgbClr val="FFFFFF"/>
                        </a:gs>
                      </a:gsLst>
                      <a:lin ang="5400000" scaled="1"/>
                    </a:gradFill>
                    <a:ea typeface="Segoe UI" pitchFamily="34" charset="0"/>
                    <a:cs typeface="Segoe UI" pitchFamily="34" charset="0"/>
                  </a:rPr>
                  <a:t>R:237 G:38 B:36</a:t>
                </a:r>
              </a:p>
            </p:txBody>
          </p:sp>
          <p:sp>
            <p:nvSpPr>
              <p:cNvPr id="17" name="Rectangle 16"/>
              <p:cNvSpPr/>
              <p:nvPr userDrawn="1"/>
            </p:nvSpPr>
            <p:spPr bwMode="auto">
              <a:xfrm>
                <a:off x="1586734" y="4882895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4717">
                          <a:srgbClr val="3F454F"/>
                        </a:gs>
                        <a:gs pos="36000">
                          <a:srgbClr val="3F454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Gold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4717">
                          <a:srgbClr val="3F454F"/>
                        </a:gs>
                        <a:gs pos="36000">
                          <a:srgbClr val="3F454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R:254 G:197 B:35</a:t>
                </a:r>
              </a:p>
            </p:txBody>
          </p:sp>
          <p:sp>
            <p:nvSpPr>
              <p:cNvPr id="18" name="Rectangle 17"/>
              <p:cNvSpPr/>
              <p:nvPr userDrawn="1"/>
            </p:nvSpPr>
            <p:spPr bwMode="auto">
              <a:xfrm>
                <a:off x="3419857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7547">
                          <a:srgbClr val="3F454F"/>
                        </a:gs>
                        <a:gs pos="28302">
                          <a:srgbClr val="3F454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Light Green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7547">
                          <a:srgbClr val="3F454F"/>
                        </a:gs>
                        <a:gs pos="28302">
                          <a:srgbClr val="3F454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R:186 G:216 B:10</a:t>
                </a:r>
              </a:p>
            </p:txBody>
          </p:sp>
          <p:sp>
            <p:nvSpPr>
              <p:cNvPr id="19" name="Rectangle 18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76415">
                          <a:srgbClr val="FFFFFF"/>
                        </a:gs>
                        <a:gs pos="52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Teal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76415">
                          <a:srgbClr val="FFFFFF"/>
                        </a:gs>
                        <a:gs pos="52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G:130 B:114</a:t>
                </a:r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11" name="Rectangle 10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16981">
                          <a:srgbClr val="3F454F"/>
                        </a:gs>
                        <a:gs pos="48000">
                          <a:srgbClr val="3F454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16981">
                          <a:srgbClr val="3F454F"/>
                        </a:gs>
                        <a:gs pos="48000">
                          <a:srgbClr val="3F454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12" name="Rectangle 11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004B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Dark Teal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G:75 B:80</a:t>
                </a:r>
              </a:p>
            </p:txBody>
          </p:sp>
          <p:sp>
            <p:nvSpPr>
              <p:cNvPr id="13" name="Rectangle 12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dirty="0">
                    <a:gradFill>
                      <a:gsLst>
                        <a:gs pos="2830">
                          <a:srgbClr val="EAEAEA">
                            <a:lumMod val="10000"/>
                          </a:srgbClr>
                        </a:gs>
                        <a:gs pos="16981">
                          <a:srgbClr val="EAEAEA">
                            <a:lumMod val="10000"/>
                          </a:srgbClr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defTabSz="91410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2830">
                          <a:srgbClr val="EAEAEA">
                            <a:lumMod val="10000"/>
                          </a:srgbClr>
                        </a:gs>
                        <a:gs pos="16981">
                          <a:srgbClr val="EAEAEA">
                            <a:lumMod val="10000"/>
                          </a:srgbClr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R:150 G:150 B:150</a:t>
                </a:r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 rot="5400000">
              <a:off x="12987813" y="258334"/>
              <a:ext cx="843944" cy="326834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980" dirty="0">
                  <a:gradFill>
                    <a:gsLst>
                      <a:gs pos="2917">
                        <a:srgbClr val="3F454F"/>
                      </a:gs>
                      <a:gs pos="30000">
                        <a:srgbClr val="3F454F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 rot="5400000">
              <a:off x="11746691" y="4228746"/>
              <a:ext cx="2647253" cy="326834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defTabSz="914367">
                <a:lnSpc>
                  <a:spcPct val="90000"/>
                </a:lnSpc>
                <a:spcAft>
                  <a:spcPts val="588"/>
                </a:spcAft>
              </a:pPr>
              <a:r>
                <a:rPr lang="en-US" sz="980" dirty="0">
                  <a:gradFill>
                    <a:gsLst>
                      <a:gs pos="2917">
                        <a:srgbClr val="3F454F"/>
                      </a:gs>
                      <a:gs pos="30000">
                        <a:srgbClr val="3F454F"/>
                      </a:gs>
                    </a:gsLst>
                    <a:lin ang="5400000" scaled="0"/>
                  </a:gradFill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5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6" r:id="rId3"/>
    <p:sldLayoutId id="2147483660" r:id="rId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33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40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noldz.com/replicator/Replicator.xls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otepad-plus-plus.org/" TargetMode="External"/><Relationship Id="rId5" Type="http://schemas.openxmlformats.org/officeDocument/2006/relationships/hyperlink" Target="http://dynamicsconfessions.blogspot.com/2014/07/speed-up-your-macros.html" TargetMode="External"/><Relationship Id="rId4" Type="http://schemas.openxmlformats.org/officeDocument/2006/relationships/hyperlink" Target="http://rnoldz.com/replicator/GP%20Macro.x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oldz.com/replicator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noldz.com/replicato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7541" y="1615661"/>
            <a:ext cx="8117683" cy="3057078"/>
          </a:xfrm>
        </p:spPr>
        <p:txBody>
          <a:bodyPr/>
          <a:lstStyle/>
          <a:p>
            <a:r>
              <a:rPr lang="en-US" sz="5400" dirty="0"/>
              <a:t>Replicator</a:t>
            </a:r>
            <a:br>
              <a:rPr lang="en-US" sz="5400" dirty="0"/>
            </a:br>
            <a:br>
              <a:rPr lang="en-US" sz="2000" dirty="0"/>
            </a:br>
            <a:r>
              <a:rPr lang="en-US" sz="4000" dirty="0"/>
              <a:t>Easy GP Macro Replication -WITHOUT Mail Merge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448800" y="5257800"/>
            <a:ext cx="2743200" cy="957263"/>
          </a:xfrm>
          <a:prstGeom prst="rect">
            <a:avLst/>
          </a:prstGeom>
        </p:spPr>
        <p:txBody>
          <a:bodyPr bIns="0" anchor="b" anchorCtr="0"/>
          <a:lstStyle>
            <a:lvl1pPr algn="r">
              <a:defRPr sz="1200"/>
            </a:lvl1pPr>
          </a:lstStyle>
          <a:p>
            <a:r>
              <a:rPr lang="en-US" dirty="0">
                <a:ea typeface="Arial" charset="0"/>
                <a:cs typeface="Arial" charset="0"/>
              </a:rPr>
              <a:t>@GPUG</a:t>
            </a:r>
          </a:p>
          <a:p>
            <a:r>
              <a:rPr lang="en-US" dirty="0">
                <a:ea typeface="Arial" charset="0"/>
                <a:cs typeface="Arial" charset="0"/>
              </a:rPr>
              <a:t>www.gpug.com</a:t>
            </a:r>
          </a:p>
          <a:p>
            <a:r>
              <a:rPr lang="en-US" dirty="0">
                <a:ea typeface="Arial" charset="0"/>
                <a:cs typeface="Arial" charset="0"/>
              </a:rPr>
              <a:t>info@gpug.com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524000" y="4928031"/>
            <a:ext cx="1696050" cy="37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File Version: 9.27.18</a:t>
            </a:r>
          </a:p>
        </p:txBody>
      </p:sp>
    </p:spTree>
    <p:extLst>
      <p:ext uri="{BB962C8B-B14F-4D97-AF65-F5344CB8AC3E}">
        <p14:creationId xmlns:p14="http://schemas.microsoft.com/office/powerpoint/2010/main" val="203932758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8035661" cy="1680460"/>
          </a:xfrm>
        </p:spPr>
        <p:txBody>
          <a:bodyPr/>
          <a:lstStyle/>
          <a:p>
            <a:r>
              <a:rPr lang="en-US" sz="5400" dirty="0"/>
              <a:t>Record The Macro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79432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Demo – Capitalize Customer’s Address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39939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Record the Macro</a:t>
            </a:r>
          </a:p>
          <a:p>
            <a:pPr lvl="1"/>
            <a:r>
              <a:rPr lang="en-US" sz="2000" dirty="0"/>
              <a:t>Run GP</a:t>
            </a:r>
          </a:p>
          <a:p>
            <a:pPr lvl="1"/>
            <a:r>
              <a:rPr lang="en-US" sz="2000" dirty="0"/>
              <a:t>Start recording macro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Alt+F8</a:t>
            </a:r>
            <a:r>
              <a:rPr lang="en-US" sz="2000" dirty="0"/>
              <a:t>) and enter macro file name (UpdateCustomerAddress.mac)</a:t>
            </a:r>
          </a:p>
          <a:p>
            <a:pPr lvl="1"/>
            <a:r>
              <a:rPr lang="en-US" sz="2000" dirty="0"/>
              <a:t>Open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Customer Maintenance </a:t>
            </a:r>
            <a:r>
              <a:rPr lang="en-US" sz="2000" dirty="0"/>
              <a:t>window</a:t>
            </a:r>
          </a:p>
          <a:p>
            <a:pPr lvl="1"/>
            <a:r>
              <a:rPr lang="en-US" sz="2000" dirty="0"/>
              <a:t>Enter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Customer ID</a:t>
            </a:r>
          </a:p>
          <a:p>
            <a:pPr lvl="1"/>
            <a:r>
              <a:rPr lang="en-US" sz="2000" dirty="0"/>
              <a:t>Enter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1</a:t>
            </a:r>
          </a:p>
          <a:p>
            <a:pPr lvl="1"/>
            <a:r>
              <a:rPr lang="en-US" sz="2000" dirty="0"/>
              <a:t>Enter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2</a:t>
            </a:r>
          </a:p>
          <a:p>
            <a:pPr lvl="1"/>
            <a:r>
              <a:rPr lang="en-US" sz="2000" dirty="0"/>
              <a:t>Save customer</a:t>
            </a:r>
          </a:p>
          <a:p>
            <a:pPr lvl="1"/>
            <a:r>
              <a:rPr lang="en-US" sz="2000" dirty="0"/>
              <a:t>Stop recording macro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Alt+F8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39444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Capitalize Customer’s Address Macro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40916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UpdateCustomerAddress.mac file viewed in Notepad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9" y="2318305"/>
            <a:ext cx="10930015" cy="31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824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97" y="2705597"/>
            <a:ext cx="11459018" cy="2728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6582754" y="3520851"/>
            <a:ext cx="53881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Note</a:t>
            </a:r>
          </a:p>
          <a:p>
            <a:pPr marL="457200" indent="0">
              <a:buNone/>
            </a:pPr>
            <a:r>
              <a:rPr lang="en-US" sz="2000" dirty="0"/>
              <a:t>These are Header Lines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6582755" y="3516059"/>
            <a:ext cx="538815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Comment Line</a:t>
            </a:r>
          </a:p>
          <a:p>
            <a:pPr marL="457200" lvl="1" indent="0">
              <a:buNone/>
            </a:pPr>
            <a:r>
              <a:rPr lang="en-US" sz="2000" dirty="0"/>
              <a:t>Everything after the # is a comment and is ignored by GP.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2131" y="2705597"/>
            <a:ext cx="11445584" cy="757131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Macro Overview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Macro File Contents </a:t>
            </a:r>
          </a:p>
          <a:p>
            <a:pPr marL="0" indent="0">
              <a:buNone/>
            </a:pPr>
            <a:r>
              <a:rPr lang="en-US" sz="2000" dirty="0"/>
              <a:t>Viewed in Notepad++ with custom User Defined Language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6590906" y="3522788"/>
            <a:ext cx="5380004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Customer Maintenance</a:t>
            </a:r>
          </a:p>
          <a:p>
            <a:pPr marL="457200" lvl="1" indent="0">
              <a:buNone/>
            </a:pPr>
            <a:r>
              <a:rPr lang="en-US" sz="2200" dirty="0"/>
              <a:t>Open Customer Maintenance window from the Cards Menu.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6588587" y="3518914"/>
            <a:ext cx="5380004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Load Customer</a:t>
            </a:r>
          </a:p>
          <a:p>
            <a:pPr marL="457200" lvl="1" indent="0">
              <a:buNone/>
            </a:pPr>
            <a:r>
              <a:rPr lang="en-US" sz="2000" dirty="0"/>
              <a:t>Enter Customer Number and Tab off of the field to load it.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6588587" y="3527491"/>
            <a:ext cx="5380004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Update Addresses </a:t>
            </a:r>
          </a:p>
          <a:p>
            <a:pPr marL="457200" lvl="1" indent="0">
              <a:buNone/>
            </a:pPr>
            <a:r>
              <a:rPr lang="en-US" sz="2000" dirty="0"/>
              <a:t>Move to each Address field and enter the new value.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6590229" y="3522699"/>
            <a:ext cx="5376611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Save the Customer</a:t>
            </a:r>
          </a:p>
          <a:p>
            <a:pPr marL="457200" lvl="1" indent="0">
              <a:buNone/>
            </a:pPr>
            <a:r>
              <a:rPr lang="en-US" sz="2000" dirty="0"/>
              <a:t>This is different when using Action Pane vs Menu Bar Window Display Command.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2130" y="2705597"/>
            <a:ext cx="4084821" cy="23997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2131" y="3462728"/>
            <a:ext cx="5954906" cy="492915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2130" y="3955643"/>
            <a:ext cx="5954907" cy="937287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2130" y="4916774"/>
            <a:ext cx="9481279" cy="503613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130" y="2965586"/>
            <a:ext cx="11445585" cy="488565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66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17" grpId="1" uiExpand="1" build="p" animBg="1"/>
      <p:bldP spid="19" grpId="0" uiExpand="1" build="p" animBg="1"/>
      <p:bldP spid="19" grpId="1" build="p" animBg="1"/>
      <p:bldP spid="18" grpId="0" animBg="1"/>
      <p:bldP spid="18" grpId="1" animBg="1"/>
      <p:bldP spid="11" grpId="0" uiExpand="1" build="p" animBg="1"/>
      <p:bldP spid="11" grpId="1" uiExpand="1" build="p" animBg="1"/>
      <p:bldP spid="12" grpId="0" build="p" animBg="1"/>
      <p:bldP spid="12" grpId="1" uiExpand="1" build="p" animBg="1"/>
      <p:bldP spid="13" grpId="0" uiExpand="1" build="p" animBg="1"/>
      <p:bldP spid="13" grpId="1" uiExpand="1" build="p" animBg="1"/>
      <p:bldP spid="14" grpId="0" uiExpand="1" build="p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171399" cy="2866362"/>
          </a:xfrm>
        </p:spPr>
        <p:txBody>
          <a:bodyPr/>
          <a:lstStyle/>
          <a:p>
            <a:r>
              <a:rPr lang="en-US" sz="5400" dirty="0"/>
              <a:t>The Data</a:t>
            </a:r>
            <a:br>
              <a:rPr lang="en-US" dirty="0"/>
            </a:br>
            <a:br>
              <a:rPr lang="en-US" sz="4000" dirty="0"/>
            </a:br>
            <a:r>
              <a:rPr lang="en-US" sz="4000" dirty="0"/>
              <a:t>Export </a:t>
            </a:r>
            <a:r>
              <a:rPr lang="en-US" sz="4000" dirty="0" err="1"/>
              <a:t>SmartList</a:t>
            </a:r>
            <a:r>
              <a:rPr lang="en-US" sz="4000" dirty="0"/>
              <a:t> to Excel</a:t>
            </a:r>
          </a:p>
        </p:txBody>
      </p:sp>
    </p:spTree>
    <p:extLst>
      <p:ext uri="{BB962C8B-B14F-4D97-AF65-F5344CB8AC3E}">
        <p14:creationId xmlns:p14="http://schemas.microsoft.com/office/powerpoint/2010/main" val="20158106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Export Customers </a:t>
            </a:r>
            <a:r>
              <a:rPr lang="en-US" sz="4800" dirty="0" err="1"/>
              <a:t>SmartList</a:t>
            </a:r>
            <a:r>
              <a:rPr lang="en-US" sz="4800" dirty="0"/>
              <a:t> to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6" y="1604289"/>
            <a:ext cx="10569987" cy="4213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2177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21" y="1604010"/>
            <a:ext cx="10563002" cy="4210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Convert Data Range into a Table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88587" y="4112225"/>
            <a:ext cx="5380004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wrap="square" lIns="146304" tIns="91440" rIns="146304" bIns="91440" rtlCol="0">
            <a:norm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/>
              <a:t>Create Table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/>
              <a:t>Highlight Data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Ctrl+A</a:t>
            </a:r>
            <a:r>
              <a:rPr lang="en-US" sz="2000" dirty="0"/>
              <a:t>)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/>
              <a:t>Insert Table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Ctrl+T</a:t>
            </a:r>
            <a:r>
              <a:rPr lang="en-US" sz="20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417779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61" y="1611089"/>
            <a:ext cx="10563002" cy="4210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17451" y="739344"/>
            <a:ext cx="11045652" cy="899665"/>
          </a:xfrm>
        </p:spPr>
        <p:txBody>
          <a:bodyPr/>
          <a:lstStyle/>
          <a:p>
            <a:r>
              <a:rPr lang="en-US" sz="4800" dirty="0"/>
              <a:t>Uppercase the Addresses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33606" y="3484731"/>
            <a:ext cx="5603413" cy="2239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wrap="square" lIns="146304" tIns="91440" rIns="146304" bIns="91440" rtlCol="0">
            <a:normAutofit lnSpcReduction="10000"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/>
              <a:t>New Columns &amp; Formulas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Upper1</a:t>
            </a:r>
            <a:r>
              <a:rPr lang="en-US" sz="2000" dirty="0"/>
              <a:t> into cell E1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=UPPER([@[Address 1]]</a:t>
            </a:r>
            <a:r>
              <a:rPr lang="en-US" sz="2000" dirty="0"/>
              <a:t> into cell E2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Upper2</a:t>
            </a:r>
            <a:r>
              <a:rPr lang="en-US" sz="2000" dirty="0"/>
              <a:t> into cell F1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=UPPER([@[Address 2]]</a:t>
            </a:r>
            <a:r>
              <a:rPr lang="en-US" sz="2000" dirty="0"/>
              <a:t> into cell F2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/>
              <a:t>Save As Addresses.xlsx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07312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589642" cy="3005846"/>
          </a:xfrm>
        </p:spPr>
        <p:txBody>
          <a:bodyPr>
            <a:normAutofit/>
          </a:bodyPr>
          <a:lstStyle/>
          <a:p>
            <a:r>
              <a:rPr lang="en-US" sz="5400" dirty="0"/>
              <a:t>Replicator in Detail</a:t>
            </a:r>
            <a:br>
              <a:rPr lang="en-US" sz="5400" dirty="0"/>
            </a:br>
            <a:br>
              <a:rPr lang="en-US" sz="4000" dirty="0"/>
            </a:br>
            <a:r>
              <a:rPr lang="en-US" sz="4000" dirty="0"/>
              <a:t>Combine the Data and Macro</a:t>
            </a:r>
            <a:br>
              <a:rPr lang="en-US" sz="6000" dirty="0"/>
            </a:b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0566521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814951"/>
            <a:ext cx="11582400" cy="366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Replicator Overview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501890" y="3174589"/>
            <a:ext cx="1924050" cy="50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/>
              <a:t>DataTable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1277521" y="2266049"/>
            <a:ext cx="3301328" cy="50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Command Buttons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5452110" y="2500171"/>
            <a:ext cx="2671762" cy="50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Export Options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4063365" y="2747028"/>
            <a:ext cx="4400550" cy="50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Replace </a:t>
            </a:r>
            <a:r>
              <a:rPr lang="en-US" sz="2800" dirty="0" err="1"/>
              <a:t>DataTable</a:t>
            </a:r>
            <a:r>
              <a:rPr lang="en-US" sz="2800" dirty="0"/>
              <a:t> Button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3413" y="1938338"/>
            <a:ext cx="4695825" cy="261937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413" y="2447925"/>
            <a:ext cx="4693444" cy="264319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95938" y="1938337"/>
            <a:ext cx="2224088" cy="523901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4030" y="2475360"/>
            <a:ext cx="1009650" cy="208221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700" y="2707481"/>
            <a:ext cx="6274594" cy="392908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77521" y="2815598"/>
            <a:ext cx="3301328" cy="50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wrap="square" lIns="146304" tIns="91440" rIns="146304" bIns="91440" rtlCol="0">
            <a:no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/>
              <a:t>Macro Table</a:t>
            </a:r>
          </a:p>
        </p:txBody>
      </p:sp>
    </p:spTree>
    <p:extLst>
      <p:ext uri="{BB962C8B-B14F-4D97-AF65-F5344CB8AC3E}">
        <p14:creationId xmlns:p14="http://schemas.microsoft.com/office/powerpoint/2010/main" val="4246673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0" grpId="1" build="p" animBg="1"/>
      <p:bldP spid="11" grpId="0" build="p" animBg="1"/>
      <p:bldP spid="11" grpId="1" build="p" animBg="1"/>
      <p:bldP spid="12" grpId="0" build="p" animBg="1"/>
      <p:bldP spid="12" grpId="1" build="p" animBg="1"/>
      <p:bldP spid="13" grpId="0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16" grpId="0" build="p" animBg="1"/>
      <p:bldP spid="16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John Arnold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4867936"/>
          </a:xfrm>
        </p:spPr>
        <p:txBody>
          <a:bodyPr/>
          <a:lstStyle/>
          <a:p>
            <a:r>
              <a:rPr lang="en-US" sz="3600" dirty="0"/>
              <a:t>US Digital Corporation</a:t>
            </a:r>
          </a:p>
          <a:p>
            <a:r>
              <a:rPr lang="en-US" sz="3600" dirty="0"/>
              <a:t>Senior Software Engineer</a:t>
            </a:r>
          </a:p>
          <a:p>
            <a:endParaRPr lang="en-US" sz="2000" dirty="0"/>
          </a:p>
          <a:p>
            <a:pPr lvl="1"/>
            <a:r>
              <a:rPr lang="en-US" sz="3600" dirty="0"/>
              <a:t>GP Administrator</a:t>
            </a:r>
          </a:p>
          <a:p>
            <a:pPr lvl="2"/>
            <a:r>
              <a:rPr lang="en-US" sz="2000" dirty="0"/>
              <a:t>Day to day operations</a:t>
            </a:r>
          </a:p>
          <a:p>
            <a:pPr lvl="2"/>
            <a:r>
              <a:rPr lang="en-US" sz="2000" dirty="0"/>
              <a:t>Customizations (C#, SQL, Modifier, VBA, SSRS, Crystal Reports…)</a:t>
            </a:r>
          </a:p>
          <a:p>
            <a:pPr lvl="1"/>
            <a:r>
              <a:rPr lang="en-US" sz="3600" dirty="0"/>
              <a:t>In-House C# / SQL Applications</a:t>
            </a:r>
          </a:p>
          <a:p>
            <a:pPr lvl="2"/>
            <a:r>
              <a:rPr lang="en-US" sz="2000" dirty="0"/>
              <a:t>Interfaces with GP Database (Get Customers, Items, BOMs, MOs…)</a:t>
            </a:r>
          </a:p>
          <a:p>
            <a:pPr lvl="2"/>
            <a:r>
              <a:rPr lang="en-US" sz="2000" dirty="0"/>
              <a:t>Standalone Databases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81" y="739344"/>
            <a:ext cx="2248637" cy="16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620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511387"/>
            <a:ext cx="10538460" cy="4277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DataTable</a:t>
            </a:r>
            <a:r>
              <a:rPr lang="en-US" sz="4800" dirty="0"/>
              <a:t> – The keys and new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33606" y="3153905"/>
            <a:ext cx="5603413" cy="168479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wrap="square" lIns="146304" tIns="91440" rIns="146304" bIns="91440" rtlCol="0">
            <a:norm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/>
              <a:t>Data Sources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/>
              <a:t>Manually Entered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 err="1"/>
              <a:t>SmartList</a:t>
            </a:r>
            <a:r>
              <a:rPr lang="en-US" sz="2000" dirty="0"/>
              <a:t> Export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/>
              <a:t>Excel Refreshable Report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4618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DataTable</a:t>
            </a:r>
            <a:endParaRPr lang="en-US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44750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Copy Table from another Workbook</a:t>
            </a:r>
          </a:p>
          <a:p>
            <a:r>
              <a:rPr lang="en-US" sz="2000" dirty="0"/>
              <a:t>The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ReplaceData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Table</a:t>
            </a:r>
            <a:r>
              <a:rPr lang="en-US" sz="2000" dirty="0"/>
              <a:t> button copies a Table from an open workbook into the </a:t>
            </a:r>
            <a:r>
              <a:rPr lang="en-US" sz="2000" dirty="0" err="1"/>
              <a:t>DataTable</a:t>
            </a:r>
            <a:endParaRPr lang="en-US" sz="2000" dirty="0"/>
          </a:p>
          <a:p>
            <a:pPr lvl="1"/>
            <a:endParaRPr lang="en-US" sz="1200" dirty="0"/>
          </a:p>
          <a:p>
            <a:pPr lvl="1"/>
            <a:r>
              <a:rPr lang="en-US" sz="2000" dirty="0"/>
              <a:t>Open Addresses.xlsx</a:t>
            </a:r>
          </a:p>
          <a:p>
            <a:pPr lvl="1"/>
            <a:r>
              <a:rPr lang="en-US" sz="2000" dirty="0"/>
              <a:t>From Replicator, press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DataTable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button</a:t>
            </a:r>
          </a:p>
          <a:p>
            <a:pPr lvl="1"/>
            <a:r>
              <a:rPr lang="en-US" sz="2000" dirty="0"/>
              <a:t>Select Table1 from Addresses.xlsx</a:t>
            </a:r>
          </a:p>
          <a:p>
            <a:pPr lvl="1"/>
            <a:r>
              <a:rPr lang="en-US" sz="2000" dirty="0"/>
              <a:t>Choose 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Table</a:t>
            </a:r>
            <a:r>
              <a:rPr lang="en-US" sz="2000" dirty="0"/>
              <a:t> button</a:t>
            </a:r>
          </a:p>
          <a:p>
            <a:pPr lvl="1"/>
            <a:endParaRPr lang="en-US" sz="1200" dirty="0"/>
          </a:p>
          <a:p>
            <a:pPr lvl="1"/>
            <a:r>
              <a:rPr lang="en-US" sz="2000" dirty="0"/>
              <a:t>Refreshable Reports can be copied this way!</a:t>
            </a:r>
          </a:p>
          <a:p>
            <a:pPr lvl="1"/>
            <a:endParaRPr lang="en-US" sz="1200" dirty="0"/>
          </a:p>
          <a:p>
            <a:pPr lvl="1">
              <a:tabLst>
                <a:tab pos="1255713" algn="l"/>
              </a:tabLst>
            </a:pPr>
            <a:r>
              <a:rPr lang="en-US" sz="2000" b="1" i="1" dirty="0"/>
              <a:t>Warning:	Cut/Copy and Paste will rename</a:t>
            </a:r>
          </a:p>
          <a:p>
            <a:pPr lvl="1">
              <a:tabLst>
                <a:tab pos="1255713" algn="l"/>
              </a:tabLst>
            </a:pPr>
            <a:r>
              <a:rPr lang="en-US" sz="2000" b="1" i="1" dirty="0"/>
              <a:t>	the </a:t>
            </a:r>
            <a:r>
              <a:rPr lang="en-US" sz="2000" b="1" i="1" dirty="0" err="1"/>
              <a:t>DataTable</a:t>
            </a:r>
            <a:r>
              <a:rPr lang="en-US" sz="2000" b="1" i="1" dirty="0"/>
              <a:t>, breaking Replicator!</a:t>
            </a:r>
          </a:p>
          <a:p>
            <a:pPr lvl="1">
              <a:tabLst>
                <a:tab pos="1255713" algn="l"/>
              </a:tabLst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30" y="2844722"/>
            <a:ext cx="5302353" cy="2977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51416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3048"/>
            <a:ext cx="8616722" cy="4130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MacroTable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33606" y="3742842"/>
            <a:ext cx="5603413" cy="141034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wrap="square" lIns="146304" tIns="91440" rIns="146304" bIns="91440" rtlCol="0">
            <a:norm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/>
              <a:t>Import Macro File…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/>
              <a:t>Select UpdateCustomerAddress.mac 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4649704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Link the Data to the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51" y="3645554"/>
            <a:ext cx="9124716" cy="2223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dirty="0" err="1"/>
              <a:t>TypeTo</a:t>
            </a:r>
            <a:r>
              <a:rPr lang="en-US" sz="2000" dirty="0"/>
              <a:t> field 'Customer Number' , 'AARONFIT0001'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TypeTo</a:t>
            </a:r>
            <a:r>
              <a:rPr lang="en-US" sz="2000" dirty="0"/>
              <a:t> field 'Customer Number' , '{Customer Number}'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 err="1"/>
              <a:t>TypeTo</a:t>
            </a:r>
            <a:r>
              <a:rPr lang="en-US" sz="2000" dirty="0"/>
              <a:t> field 'Address 1' , 'One Microsoft Way'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TypeTo</a:t>
            </a:r>
            <a:r>
              <a:rPr lang="en-US" sz="2000" dirty="0"/>
              <a:t> field 'Address 1' , '{Upper1}'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 err="1"/>
              <a:t>TypeTo</a:t>
            </a:r>
            <a:r>
              <a:rPr lang="en-US" sz="2000" dirty="0"/>
              <a:t> field 'Address 2' , ''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TypeTo</a:t>
            </a:r>
            <a:r>
              <a:rPr lang="en-US" sz="2000" dirty="0"/>
              <a:t> field 'Address 2' , '{Upper2}'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717451" y="1671526"/>
            <a:ext cx="10515600" cy="18266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Update the Macro with {</a:t>
            </a:r>
            <a:r>
              <a:rPr lang="en-US" sz="3600" dirty="0" err="1"/>
              <a:t>DataColumnName</a:t>
            </a:r>
            <a:r>
              <a:rPr lang="en-US" sz="3600" dirty="0"/>
              <a:t>}</a:t>
            </a:r>
          </a:p>
          <a:p>
            <a:pPr marL="0" indent="0">
              <a:buNone/>
            </a:pPr>
            <a:r>
              <a:rPr lang="en-US" sz="2200" dirty="0"/>
              <a:t>This is similar to entering a mail merge field into a Word document.</a:t>
            </a:r>
          </a:p>
          <a:p>
            <a:pPr marL="0" indent="0">
              <a:buNone/>
            </a:pPr>
            <a:r>
              <a:rPr lang="en-US" sz="2000" dirty="0"/>
              <a:t>Note: The {</a:t>
            </a:r>
            <a:r>
              <a:rPr lang="en-US" sz="2000" dirty="0" err="1"/>
              <a:t>DataColumnName</a:t>
            </a:r>
            <a:r>
              <a:rPr lang="en-US" sz="2000" dirty="0"/>
              <a:t>} must match the Column Name Exactly!</a:t>
            </a:r>
          </a:p>
          <a:p>
            <a:pPr marL="0" indent="0">
              <a:buNone/>
            </a:pPr>
            <a:r>
              <a:rPr lang="en-US" sz="2000" dirty="0"/>
              <a:t>Excel Tip: Use F2 to edit cell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4342" y="4069868"/>
            <a:ext cx="2414587" cy="27432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0991" y="4756095"/>
            <a:ext cx="1153160" cy="27432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0990" y="5423216"/>
            <a:ext cx="1153161" cy="27432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5404" y="3731712"/>
            <a:ext cx="1917796" cy="274320"/>
          </a:xfrm>
          <a:prstGeom prst="rect">
            <a:avLst/>
          </a:prstGeom>
          <a:solidFill>
            <a:schemeClr val="accent3">
              <a:lumMod val="25000"/>
              <a:lumOff val="75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3476" y="4411804"/>
            <a:ext cx="2301776" cy="274320"/>
          </a:xfrm>
          <a:prstGeom prst="rect">
            <a:avLst/>
          </a:prstGeom>
          <a:solidFill>
            <a:schemeClr val="accent3">
              <a:lumMod val="25000"/>
              <a:lumOff val="75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40921" y="5065058"/>
            <a:ext cx="226864" cy="274320"/>
          </a:xfrm>
          <a:prstGeom prst="rect">
            <a:avLst/>
          </a:prstGeom>
          <a:solidFill>
            <a:schemeClr val="accent3">
              <a:lumMod val="25000"/>
              <a:lumOff val="75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23009" y="4646438"/>
            <a:ext cx="224790" cy="134194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77310" y="5305249"/>
            <a:ext cx="224790" cy="134194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50462" y="3982686"/>
            <a:ext cx="224790" cy="134194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95" y="3433303"/>
            <a:ext cx="5400000" cy="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00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Header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11379" y="1671677"/>
            <a:ext cx="7326538" cy="4616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first three rows of the Macro are Header Rows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911378" y="3041532"/>
            <a:ext cx="7326539" cy="4616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the Export Options area, set the Header Rows value to 3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1378" y="3839510"/>
            <a:ext cx="7984649" cy="4616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Gold Header Rows will only be written to new macro file once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89" y="2109441"/>
            <a:ext cx="7171428" cy="971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89" y="3462856"/>
            <a:ext cx="3304762" cy="390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89" y="4312297"/>
            <a:ext cx="7180952" cy="1152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405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 Button… Show me the magic!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09" y="1799533"/>
            <a:ext cx="3590476" cy="175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31" y="1799533"/>
            <a:ext cx="6631643" cy="4057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04549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171399" cy="2040559"/>
          </a:xfrm>
        </p:spPr>
        <p:txBody>
          <a:bodyPr/>
          <a:lstStyle/>
          <a:p>
            <a:r>
              <a:rPr lang="en-US" sz="5400" dirty="0"/>
              <a:t>Warning!</a:t>
            </a:r>
            <a:br>
              <a:rPr lang="en-US" dirty="0"/>
            </a:br>
            <a:br>
              <a:rPr lang="en-US" sz="4000" dirty="0"/>
            </a:br>
            <a:r>
              <a:rPr lang="en-US" sz="4000" dirty="0"/>
              <a:t>There is no Undo!</a:t>
            </a:r>
          </a:p>
        </p:txBody>
      </p:sp>
    </p:spTree>
    <p:extLst>
      <p:ext uri="{BB962C8B-B14F-4D97-AF65-F5344CB8AC3E}">
        <p14:creationId xmlns:p14="http://schemas.microsoft.com/office/powerpoint/2010/main" val="409659276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Warning – BE SAFE!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9720659" cy="40101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Running a macro is permanent!</a:t>
            </a:r>
          </a:p>
          <a:p>
            <a:pPr marL="0" indent="0">
              <a:buNone/>
            </a:pPr>
            <a:r>
              <a:rPr lang="en-US" sz="2200" dirty="0"/>
              <a:t>There is no Undo</a:t>
            </a:r>
          </a:p>
          <a:p>
            <a:r>
              <a:rPr lang="en-US" sz="2200" dirty="0"/>
              <a:t>Run in Test environment</a:t>
            </a:r>
          </a:p>
          <a:p>
            <a:r>
              <a:rPr lang="en-US" sz="2200" dirty="0"/>
              <a:t>Backup your databases</a:t>
            </a:r>
          </a:p>
          <a:p>
            <a:r>
              <a:rPr lang="en-US" sz="2200" dirty="0"/>
              <a:t>Start with small data sets</a:t>
            </a:r>
          </a:p>
          <a:p>
            <a:r>
              <a:rPr lang="en-US" sz="2200" dirty="0"/>
              <a:t>Don’t do anything while the macro is running</a:t>
            </a:r>
          </a:p>
          <a:p>
            <a:r>
              <a:rPr lang="en-US" sz="2200" dirty="0"/>
              <a:t>Test, Test, Test!</a:t>
            </a:r>
          </a:p>
        </p:txBody>
      </p:sp>
    </p:spTree>
    <p:extLst>
      <p:ext uri="{BB962C8B-B14F-4D97-AF65-F5344CB8AC3E}">
        <p14:creationId xmlns:p14="http://schemas.microsoft.com/office/powerpoint/2010/main" val="313978992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171399" cy="2705356"/>
          </a:xfrm>
        </p:spPr>
        <p:txBody>
          <a:bodyPr/>
          <a:lstStyle/>
          <a:p>
            <a:r>
              <a:rPr lang="en-US" sz="5400" dirty="0"/>
              <a:t>Reusable</a:t>
            </a:r>
            <a:br>
              <a:rPr lang="en-US" dirty="0"/>
            </a:br>
            <a:br>
              <a:rPr lang="en-US" sz="4000" dirty="0"/>
            </a:br>
            <a:r>
              <a:rPr lang="en-US" sz="4000" dirty="0"/>
              <a:t>Refreshable Report</a:t>
            </a:r>
            <a:br>
              <a:rPr lang="en-US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297623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Create Addresses Refreshable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6758295" cy="24137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Read Directly from GP Customer 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44" y="1639010"/>
            <a:ext cx="4222992" cy="4172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09" y="2932625"/>
            <a:ext cx="6266667" cy="1961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692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Perform Mass Updates with GP 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3754874"/>
          </a:xfrm>
        </p:spPr>
        <p:txBody>
          <a:bodyPr/>
          <a:lstStyle/>
          <a:p>
            <a:r>
              <a:rPr lang="en-US" sz="3600" dirty="0"/>
              <a:t>What is a GP Macro?</a:t>
            </a:r>
          </a:p>
          <a:p>
            <a:r>
              <a:rPr lang="en-US" sz="3600" dirty="0"/>
              <a:t>Use a Macro to Perform Mass Updates</a:t>
            </a:r>
          </a:p>
          <a:p>
            <a:pPr lvl="1"/>
            <a:r>
              <a:rPr lang="en-US" sz="2000" dirty="0"/>
              <a:t>Run Macro for Record A</a:t>
            </a:r>
          </a:p>
          <a:p>
            <a:pPr lvl="1"/>
            <a:r>
              <a:rPr lang="en-US" sz="2000" dirty="0"/>
              <a:t>Run Macro for Record B</a:t>
            </a:r>
          </a:p>
          <a:p>
            <a:pPr lvl="1"/>
            <a:r>
              <a:rPr lang="en-US" sz="2000" dirty="0"/>
              <a:t>Run Macro for Record C</a:t>
            </a:r>
          </a:p>
          <a:p>
            <a:pPr lvl="1"/>
            <a:r>
              <a:rPr lang="en-US" sz="2000" dirty="0"/>
              <a:t>Rinse &amp; Repeat</a:t>
            </a:r>
          </a:p>
          <a:p>
            <a:r>
              <a:rPr lang="en-US" sz="3600" dirty="0"/>
              <a:t>The Word Mail Merge solution has been used for years but Replicator simplifies the process!</a:t>
            </a:r>
          </a:p>
        </p:txBody>
      </p:sp>
    </p:spTree>
    <p:extLst>
      <p:ext uri="{BB962C8B-B14F-4D97-AF65-F5344CB8AC3E}">
        <p14:creationId xmlns:p14="http://schemas.microsoft.com/office/powerpoint/2010/main" val="136470228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Name the Table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330295" cy="19856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Rename Table to </a:t>
            </a:r>
            <a:r>
              <a:rPr lang="en-US" sz="3600" dirty="0" err="1"/>
              <a:t>AddressRefreshableTable</a:t>
            </a:r>
            <a:endParaRPr lang="en-US" sz="3600" dirty="0"/>
          </a:p>
          <a:p>
            <a:pPr marL="685800"/>
            <a:r>
              <a:rPr lang="en-US" sz="2600" dirty="0"/>
              <a:t>Click on a cell in the table</a:t>
            </a:r>
          </a:p>
          <a:p>
            <a:pPr marL="685800"/>
            <a:r>
              <a:rPr lang="en-US" sz="2600" dirty="0"/>
              <a:t>Click on DESIGN tab</a:t>
            </a:r>
          </a:p>
          <a:p>
            <a:pPr marL="685800"/>
            <a:r>
              <a:rPr lang="en-US" sz="2600" dirty="0"/>
              <a:t>Enter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AddressesRefreshableTable</a:t>
            </a:r>
            <a:r>
              <a:rPr lang="en-US" sz="2600" dirty="0"/>
              <a:t> in the Table Name field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82" y="3609699"/>
            <a:ext cx="9821837" cy="2100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41002" y="4160169"/>
            <a:ext cx="1109178" cy="314108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234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Replace the </a:t>
            </a:r>
            <a:r>
              <a:rPr lang="en-US" sz="4800" dirty="0" err="1"/>
              <a:t>DataTable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41405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Use the </a:t>
            </a:r>
            <a:r>
              <a:rPr lang="en-US" sz="3600" dirty="0" err="1"/>
              <a:t>AddressRefreshableTable</a:t>
            </a:r>
            <a:r>
              <a:rPr lang="en-US" sz="3600" dirty="0"/>
              <a:t> as the new </a:t>
            </a:r>
            <a:r>
              <a:rPr lang="en-US" sz="3600" dirty="0" err="1"/>
              <a:t>DataTable</a:t>
            </a:r>
            <a:endParaRPr lang="en-US" sz="3600" dirty="0"/>
          </a:p>
          <a:p>
            <a:pPr marL="685800"/>
            <a:r>
              <a:rPr lang="en-US" sz="2200" dirty="0"/>
              <a:t>In Replicator.xlsm, Press the “Replace </a:t>
            </a:r>
            <a:r>
              <a:rPr lang="en-US" sz="2200" dirty="0" err="1"/>
              <a:t>DataTable</a:t>
            </a:r>
            <a:r>
              <a:rPr lang="en-US" sz="2200" dirty="0"/>
              <a:t>” button</a:t>
            </a:r>
          </a:p>
          <a:p>
            <a:pPr marL="685800"/>
            <a:r>
              <a:rPr lang="en-US" sz="2200" dirty="0"/>
              <a:t>Select </a:t>
            </a:r>
            <a:r>
              <a:rPr lang="en-US" sz="2200" dirty="0" err="1"/>
              <a:t>AddressRefreshableTable</a:t>
            </a:r>
            <a:r>
              <a:rPr lang="en-US" sz="2200" dirty="0"/>
              <a:t> </a:t>
            </a:r>
          </a:p>
          <a:p>
            <a:pPr marL="685800" lvl="1"/>
            <a:r>
              <a:rPr lang="en-US" sz="2200" dirty="0"/>
              <a:t>Recreate the Upper1 column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=UPPER([@[Address 1]])</a:t>
            </a:r>
          </a:p>
          <a:p>
            <a:pPr marL="685800" lvl="1"/>
            <a:r>
              <a:rPr lang="en-US" sz="2200" dirty="0"/>
              <a:t>Recreate the Upper2 column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=UPPER([@[Address 2]])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/>
              <a:t>A copy of the refreshable report table is now in Replicator.xlsm.  The original report can be discarded.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982978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5"/>
            <a:ext cx="7736875" cy="1763560"/>
          </a:xfrm>
        </p:spPr>
        <p:txBody>
          <a:bodyPr/>
          <a:lstStyle/>
          <a:p>
            <a:r>
              <a:rPr lang="en-US" sz="5400" dirty="0"/>
              <a:t>Filter Column</a:t>
            </a:r>
            <a:br>
              <a:rPr lang="en-US" sz="5400" dirty="0"/>
            </a:br>
            <a:br>
              <a:rPr lang="en-US" sz="2000" dirty="0"/>
            </a:br>
            <a:r>
              <a:rPr lang="en-US" sz="4000" dirty="0"/>
              <a:t>Only Update Data When Needed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8754882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Filter Column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306911" cy="40880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Allows you to specify if a row of data should be included when the macro file is generated.</a:t>
            </a:r>
          </a:p>
          <a:p>
            <a:pPr marL="685800"/>
            <a:r>
              <a:rPr lang="en-US" sz="2200" dirty="0"/>
              <a:t>Add a new column named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2200" dirty="0"/>
              <a:t> to the </a:t>
            </a:r>
            <a:r>
              <a:rPr lang="en-US" sz="2200" dirty="0" err="1"/>
              <a:t>DataTable</a:t>
            </a:r>
            <a:endParaRPr lang="en-US" sz="2200" dirty="0"/>
          </a:p>
          <a:p>
            <a:pPr marL="685800"/>
            <a:r>
              <a:rPr lang="en-US" sz="2200" dirty="0"/>
              <a:t>Set the first row of the Update column to the formula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</a:p>
          <a:p>
            <a:pPr marL="685800"/>
            <a:r>
              <a:rPr lang="en-US" sz="2200" dirty="0"/>
              <a:t>Set the first two rows of the Update column to the constant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685800"/>
            <a:r>
              <a:rPr lang="en-US" sz="2200" dirty="0"/>
              <a:t>Choose Update from the Filter Column list</a:t>
            </a:r>
          </a:p>
        </p:txBody>
      </p:sp>
    </p:spTree>
    <p:extLst>
      <p:ext uri="{BB962C8B-B14F-4D97-AF65-F5344CB8AC3E}">
        <p14:creationId xmlns:p14="http://schemas.microsoft.com/office/powerpoint/2010/main" val="387256497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0" y="1921808"/>
            <a:ext cx="9961905" cy="2923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Filter Column (continued)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91205" y="2360094"/>
            <a:ext cx="329662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The Filter Column has been Selected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8562670" y="2242620"/>
            <a:ext cx="3420274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The Update column has been Added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1292873" y="3303070"/>
            <a:ext cx="3949389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The new repeat count has been calculated.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79049" y="3260725"/>
            <a:ext cx="660401" cy="1584893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350" y="2114551"/>
            <a:ext cx="3292475" cy="191044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5350" y="3067050"/>
            <a:ext cx="4930775" cy="19685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0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uiExpand="1" build="p" animBg="1"/>
      <p:bldP spid="10" grpId="0" uiExpand="1" build="p" animBg="1"/>
      <p:bldP spid="10" grpId="1" uiExpand="1" build="p" animBg="1"/>
      <p:bldP spid="11" grpId="0" uiExpand="1" build="p" animBg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Smart Filter Column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274453" cy="19856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Use a formula to determine what needs to be updated</a:t>
            </a:r>
          </a:p>
          <a:p>
            <a:pPr marL="457200" indent="0">
              <a:buNone/>
            </a:pPr>
            <a:r>
              <a:rPr lang="en-US" sz="2400" dirty="0"/>
              <a:t>The formula should return TRUE when (Address 1 is different than Upper1) or (Address 2 is different than Upper2)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89149"/>
            <a:ext cx="9952381" cy="2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84524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Smart Filter Column – Fun with Excel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09"/>
            <a:ext cx="11409975" cy="40950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Excel Functions:</a:t>
            </a:r>
          </a:p>
          <a:p>
            <a:pPr marL="457200"/>
            <a:r>
              <a:rPr lang="en-US" sz="2000" dirty="0"/>
              <a:t>AND(E1,E2,…) returns TRUE if all of the parameters (E1,E2…) are TRUE</a:t>
            </a:r>
          </a:p>
          <a:p>
            <a:pPr marL="457200"/>
            <a:endParaRPr lang="en-US" sz="2000" dirty="0"/>
          </a:p>
          <a:p>
            <a:pPr marL="457200"/>
            <a:r>
              <a:rPr lang="en-US" sz="2000" dirty="0"/>
              <a:t>NOT(E1) returns the inverted value of E1.  NOT() returns FALSE if E1 is TRUE otherwise it returns FALSE</a:t>
            </a:r>
          </a:p>
          <a:p>
            <a:pPr marL="457200"/>
            <a:endParaRPr lang="en-US" sz="2000" dirty="0"/>
          </a:p>
          <a:p>
            <a:pPr marL="457200"/>
            <a:r>
              <a:rPr lang="en-US" sz="2000" dirty="0"/>
              <a:t>EXACT(S1,S2) returns TRUE if S1 and S2 are the exact same string – This is a Case Sensitive string comparison. Excel’s normal string comparisons are case insensitive.  “a” = “A” is TRUE while EXACT(“a”, “A”) returns FALSE.</a:t>
            </a:r>
          </a:p>
          <a:p>
            <a:pPr marL="4572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9151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Smart Filter Column – Update Column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50" y="1639010"/>
            <a:ext cx="11254992" cy="421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Compare only Address 1 to Upper1</a:t>
            </a:r>
          </a:p>
          <a:p>
            <a:pPr marL="457200"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=EXACT([@[Address 1]],[@Upper1])</a:t>
            </a:r>
            <a:r>
              <a:rPr lang="en-US" sz="2000" dirty="0"/>
              <a:t> returns FALSE when Address 1 &lt;&gt; Upper1</a:t>
            </a:r>
          </a:p>
          <a:p>
            <a:pPr marL="457200" lvl="1"/>
            <a:endParaRPr lang="en-US" sz="2000" i="1" dirty="0"/>
          </a:p>
          <a:p>
            <a:pPr marL="457200"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=NOT(EXACT([@[Address 1]],[@Upper1])) </a:t>
            </a:r>
            <a:r>
              <a:rPr lang="en-US" sz="2000" dirty="0"/>
              <a:t>returns TRUE when Address 1 &lt;&gt; Upper1</a:t>
            </a:r>
          </a:p>
          <a:p>
            <a:pPr marL="457200"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Compare Address 1 to Upper1 &amp; Address 2 to Upper2</a:t>
            </a:r>
          </a:p>
          <a:p>
            <a:pPr marL="457200"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=NOT(AND(EXACT([@[Address 1]], [@Upper1]), EXACT([@[Address 2]],[@Upper2])))</a:t>
            </a:r>
            <a:r>
              <a:rPr lang="en-US" sz="2000" dirty="0"/>
              <a:t> returns TRUE if Address 1 &lt;&gt; Upper 1 or Address 2 &lt;&gt; Upper2</a:t>
            </a:r>
          </a:p>
          <a:p>
            <a:pPr marL="457200" lvl="1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indent="-800100">
              <a:buNone/>
            </a:pPr>
            <a:r>
              <a:rPr lang="en-US" sz="2000" dirty="0"/>
              <a:t>Note:	This example is for demonstration purposes only.  The query returning the data should only return rows where the addresses are different to reduce the number of rows returned to Excel.</a:t>
            </a:r>
          </a:p>
        </p:txBody>
      </p:sp>
    </p:spTree>
    <p:extLst>
      <p:ext uri="{BB962C8B-B14F-4D97-AF65-F5344CB8AC3E}">
        <p14:creationId xmlns:p14="http://schemas.microsoft.com/office/powerpoint/2010/main" val="1978180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558871" cy="932563"/>
          </a:xfrm>
        </p:spPr>
        <p:txBody>
          <a:bodyPr/>
          <a:lstStyle/>
          <a:p>
            <a:r>
              <a:rPr lang="en-US" sz="5400" dirty="0" err="1"/>
              <a:t>RecordNumber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226478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{</a:t>
            </a:r>
            <a:r>
              <a:rPr lang="en-US" sz="4800" dirty="0" err="1"/>
              <a:t>RecordNumber</a:t>
            </a:r>
            <a:r>
              <a:rPr lang="en-US" sz="4800" dirty="0"/>
              <a:t>} Introduction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1193369" y="3004442"/>
            <a:ext cx="32004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Example</a:t>
            </a:r>
            <a:r>
              <a:rPr lang="en-US" sz="2000" dirty="0"/>
              <a:t> Macro &amp; Data: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717450" y="1621152"/>
            <a:ext cx="11474549" cy="139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  <a:r>
              <a:rPr lang="en-US" sz="2000" dirty="0" err="1"/>
              <a:t>RecordNumber</a:t>
            </a:r>
            <a:r>
              <a:rPr lang="en-US" sz="2000" dirty="0"/>
              <a:t>} is replaced with the current record number.</a:t>
            </a:r>
          </a:p>
          <a:p>
            <a:pPr marL="0" indent="0">
              <a:buNone/>
            </a:pPr>
            <a:r>
              <a:rPr lang="en-US" sz="2000" dirty="0"/>
              <a:t>{</a:t>
            </a:r>
            <a:r>
              <a:rPr lang="en-US" sz="2000" dirty="0" err="1"/>
              <a:t>RecordNumber</a:t>
            </a:r>
            <a:r>
              <a:rPr lang="en-US" sz="2000" dirty="0"/>
              <a:t>} does not change when a data row is filtered 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80" y="4255349"/>
            <a:ext cx="3304762" cy="1152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18" y="3581662"/>
            <a:ext cx="1657143" cy="390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385" y="3581662"/>
            <a:ext cx="990476" cy="209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6595820" y="3008376"/>
            <a:ext cx="3200400" cy="45720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cs typeface="Courier New" panose="02070309020205020404" pitchFamily="49" charset="0"/>
              </a:defRPr>
            </a:lvl1pPr>
            <a:lvl2pPr marL="0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961" spc="0" baseline="0">
                <a:cs typeface="Segoe UI" panose="020B0502040204020203" pitchFamily="34" charset="0"/>
              </a:defRPr>
            </a:lvl2pPr>
            <a:lvl3pPr marL="224097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61" spc="0" baseline="0">
                <a:cs typeface="Segoe UI" panose="020B0502040204020203" pitchFamily="34" charset="0"/>
              </a:defRPr>
            </a:lvl3pPr>
            <a:lvl4pPr marL="448193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spc="0" baseline="0">
                <a:cs typeface="Segoe UI" panose="020B0502040204020203" pitchFamily="34" charset="0"/>
              </a:defRPr>
            </a:lvl4pPr>
            <a:lvl5pPr marL="672290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spc="0" baseline="0">
                <a:cs typeface="Segoe UI" panose="020B0502040204020203" pitchFamily="34" charset="0"/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r>
              <a:rPr lang="en-US" dirty="0"/>
              <a:t>Example Output:</a:t>
            </a:r>
          </a:p>
        </p:txBody>
      </p:sp>
    </p:spTree>
    <p:extLst>
      <p:ext uri="{BB962C8B-B14F-4D97-AF65-F5344CB8AC3E}">
        <p14:creationId xmlns:p14="http://schemas.microsoft.com/office/powerpoint/2010/main" val="245262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uiExpand="1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Mail Merge Issues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3053144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Things to Remember</a:t>
            </a:r>
          </a:p>
          <a:p>
            <a:r>
              <a:rPr lang="en-US" sz="2000" dirty="0"/>
              <a:t>What type of Mail Merge should I be using?</a:t>
            </a:r>
          </a:p>
          <a:p>
            <a:r>
              <a:rPr lang="en-US" sz="2000" dirty="0"/>
              <a:t>Select the correct range for the source data</a:t>
            </a:r>
          </a:p>
          <a:p>
            <a:r>
              <a:rPr lang="en-US" sz="2000" dirty="0"/>
              <a:t>Source file is locked</a:t>
            </a:r>
          </a:p>
          <a:p>
            <a:r>
              <a:rPr lang="en-US" sz="2000" dirty="0"/>
              <a:t>Save File As text → File.mac</a:t>
            </a:r>
          </a:p>
          <a:p>
            <a:r>
              <a:rPr lang="en-US" sz="2000" dirty="0"/>
              <a:t>Header lines vs repeating lines</a:t>
            </a:r>
          </a:p>
          <a:p>
            <a:r>
              <a:rPr lang="en-US" sz="2000" dirty="0"/>
              <a:t>Quotes – Word gives you </a:t>
            </a:r>
            <a:r>
              <a:rPr lang="en-US" sz="2000" dirty="0">
                <a:latin typeface="Cambria" panose="02040503050406030204" pitchFamily="18" charset="0"/>
              </a:rPr>
              <a:t>‘</a:t>
            </a:r>
            <a:r>
              <a:rPr lang="en-US" sz="2000" dirty="0"/>
              <a:t> or </a:t>
            </a:r>
            <a:r>
              <a:rPr lang="en-US" sz="2000" dirty="0">
                <a:latin typeface="Cambria" panose="02040503050406030204" pitchFamily="18" charset="0"/>
              </a:rPr>
              <a:t>’</a:t>
            </a:r>
            <a:r>
              <a:rPr lang="en-US" sz="2000" dirty="0"/>
              <a:t> when you need '</a:t>
            </a:r>
          </a:p>
          <a:p>
            <a:r>
              <a:rPr lang="en-US" sz="2000" dirty="0"/>
              <a:t>Many steps… I can't remember what I don’t remember…</a:t>
            </a:r>
          </a:p>
        </p:txBody>
      </p:sp>
    </p:spTree>
    <p:extLst>
      <p:ext uri="{BB962C8B-B14F-4D97-AF65-F5344CB8AC3E}">
        <p14:creationId xmlns:p14="http://schemas.microsoft.com/office/powerpoint/2010/main" val="19688628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85" y="3581662"/>
            <a:ext cx="990600" cy="20955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{Max </a:t>
            </a:r>
            <a:r>
              <a:rPr lang="en-US" sz="4800" dirty="0" err="1"/>
              <a:t>RecordNumber</a:t>
            </a:r>
            <a:r>
              <a:rPr lang="en-US" sz="4800" dirty="0"/>
              <a:t>}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093551" cy="3413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When {Max </a:t>
            </a:r>
            <a:r>
              <a:rPr lang="en-US" sz="2000" dirty="0" err="1"/>
              <a:t>RecordNumber</a:t>
            </a:r>
            <a:r>
              <a:rPr lang="en-US" sz="2000" dirty="0"/>
              <a:t>} is blank, the {</a:t>
            </a:r>
            <a:r>
              <a:rPr lang="en-US" sz="2000" dirty="0" err="1"/>
              <a:t>RecordNumber</a:t>
            </a:r>
            <a:r>
              <a:rPr lang="en-US" sz="2000" dirty="0"/>
              <a:t>} keeps incrementing for every record.</a:t>
            </a:r>
          </a:p>
          <a:p>
            <a:pPr marL="0" indent="0">
              <a:buNone/>
            </a:pPr>
            <a:r>
              <a:rPr lang="en-US" sz="2000" dirty="0"/>
              <a:t>When {Max </a:t>
            </a:r>
            <a:r>
              <a:rPr lang="en-US" sz="2000" dirty="0" err="1"/>
              <a:t>RecordNumber</a:t>
            </a:r>
            <a:r>
              <a:rPr lang="en-US" sz="2000" dirty="0"/>
              <a:t>} has a value, the {</a:t>
            </a:r>
            <a:r>
              <a:rPr lang="en-US" sz="2000" dirty="0" err="1"/>
              <a:t>RecordNumber</a:t>
            </a:r>
            <a:r>
              <a:rPr lang="en-US" sz="2000" dirty="0"/>
              <a:t>} keeps incrementing until it reaches the specified value.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98" y="1735862"/>
            <a:ext cx="3295238" cy="2000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193369" y="3004442"/>
            <a:ext cx="3200400" cy="45720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921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961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224097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61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448193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7229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Courier New" panose="02070309020205020404" pitchFamily="49" charset="0"/>
              </a:rPr>
              <a:t>Example</a:t>
            </a:r>
            <a:r>
              <a:rPr lang="en-US" sz="2000" dirty="0"/>
              <a:t> Macro &amp; Data: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280" y="4255349"/>
            <a:ext cx="3304762" cy="1152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518" y="3581662"/>
            <a:ext cx="1657143" cy="390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6595820" y="3008376"/>
            <a:ext cx="3200400" cy="45720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cs typeface="Courier New" panose="02070309020205020404" pitchFamily="49" charset="0"/>
              </a:defRPr>
            </a:lvl1pPr>
            <a:lvl2pPr marL="0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961" spc="0" baseline="0">
                <a:cs typeface="Segoe UI" panose="020B0502040204020203" pitchFamily="34" charset="0"/>
              </a:defRPr>
            </a:lvl2pPr>
            <a:lvl3pPr marL="224097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61" spc="0" baseline="0">
                <a:cs typeface="Segoe UI" panose="020B0502040204020203" pitchFamily="34" charset="0"/>
              </a:defRPr>
            </a:lvl3pPr>
            <a:lvl4pPr marL="448193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spc="0" baseline="0">
                <a:cs typeface="Segoe UI" panose="020B0502040204020203" pitchFamily="34" charset="0"/>
              </a:defRPr>
            </a:lvl4pPr>
            <a:lvl5pPr marL="672290" marR="0" indent="0" defTabSz="914367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spc="0" baseline="0">
                <a:cs typeface="Segoe UI" panose="020B0502040204020203" pitchFamily="34" charset="0"/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r>
              <a:rPr lang="en-US" dirty="0"/>
              <a:t>Example Output:</a:t>
            </a:r>
          </a:p>
        </p:txBody>
      </p:sp>
    </p:spTree>
    <p:extLst>
      <p:ext uri="{BB962C8B-B14F-4D97-AF65-F5344CB8AC3E}">
        <p14:creationId xmlns:p14="http://schemas.microsoft.com/office/powerpoint/2010/main" val="1544234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558871" cy="932563"/>
          </a:xfrm>
        </p:spPr>
        <p:txBody>
          <a:bodyPr/>
          <a:lstStyle/>
          <a:p>
            <a:r>
              <a:rPr lang="en-US" sz="5400" dirty="0"/>
              <a:t>Scrolling Windows</a:t>
            </a:r>
          </a:p>
        </p:txBody>
      </p:sp>
    </p:spTree>
    <p:extLst>
      <p:ext uri="{BB962C8B-B14F-4D97-AF65-F5344CB8AC3E}">
        <p14:creationId xmlns:p14="http://schemas.microsoft.com/office/powerpoint/2010/main" val="393253853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76" y="1780780"/>
            <a:ext cx="5909393" cy="4064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Scrolling Windows 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“line” increments as lines are entered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0875" y="1753081"/>
            <a:ext cx="5909395" cy="1599719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50875" y="3448392"/>
            <a:ext cx="5909395" cy="201419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0876" y="5557519"/>
            <a:ext cx="5909394" cy="287563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6" y="2055732"/>
            <a:ext cx="4653641" cy="3777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769680" y="3044414"/>
            <a:ext cx="4649318" cy="539367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679" y="4036219"/>
            <a:ext cx="4644993" cy="257175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9680" y="4295775"/>
            <a:ext cx="4644992" cy="250031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0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2" grpId="0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057400"/>
            <a:ext cx="4654696" cy="3778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75" y="2057400"/>
            <a:ext cx="6055531" cy="37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17451" y="739344"/>
            <a:ext cx="11655840" cy="899665"/>
          </a:xfrm>
        </p:spPr>
        <p:txBody>
          <a:bodyPr/>
          <a:lstStyle/>
          <a:p>
            <a:r>
              <a:rPr lang="en-US" sz="4800" dirty="0"/>
              <a:t>Scrolling Windows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1"/>
            <a:ext cx="11653523" cy="5769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As more lines are entered, the “line” stays at 3 as the window scrolls (</a:t>
            </a:r>
            <a:r>
              <a:rPr lang="en-US" sz="2000" dirty="0" err="1"/>
              <a:t>ScrollByLine</a:t>
            </a:r>
            <a:r>
              <a:rPr lang="en-US" sz="2000" dirty="0"/>
              <a:t> is added)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1336" y="2057398"/>
            <a:ext cx="173536" cy="3421561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1576" y="2834184"/>
            <a:ext cx="6055529" cy="36576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1577" y="4153733"/>
            <a:ext cx="6055529" cy="36576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63274" y="5478960"/>
            <a:ext cx="6043832" cy="36576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7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Scrolling Windows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543131" cy="39675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Use {</a:t>
            </a:r>
            <a:r>
              <a:rPr lang="en-US" sz="3600" dirty="0" err="1"/>
              <a:t>RecordNumber</a:t>
            </a:r>
            <a:r>
              <a:rPr lang="en-US" sz="3600" dirty="0"/>
              <a:t>} for the “line” in Scrolling Windows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Set {Max </a:t>
            </a:r>
            <a:r>
              <a:rPr lang="en-US" sz="3600" dirty="0" err="1"/>
              <a:t>RecordNumber</a:t>
            </a:r>
            <a:r>
              <a:rPr lang="en-US" sz="3600" dirty="0"/>
              <a:t>} to the # of Scrolling Lines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example:</a:t>
            </a:r>
          </a:p>
          <a:p>
            <a:pPr marL="0" indent="0">
              <a:buNone/>
            </a:pPr>
            <a:r>
              <a:rPr lang="en-US" sz="2000" dirty="0"/>
              <a:t>	3 for Purchase Orders</a:t>
            </a:r>
          </a:p>
          <a:p>
            <a:pPr marL="0" indent="0">
              <a:buNone/>
            </a:pPr>
            <a:r>
              <a:rPr lang="en-US" sz="2000" dirty="0"/>
              <a:t>	8 for Sales Orders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46" y="3858995"/>
            <a:ext cx="3295238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9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{</a:t>
            </a:r>
            <a:r>
              <a:rPr lang="en-US" sz="4800" dirty="0" err="1"/>
              <a:t>RecordNumber</a:t>
            </a:r>
            <a:r>
              <a:rPr lang="en-US" sz="4800" dirty="0"/>
              <a:t>} &amp; Scrolling Windows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8652"/>
            <a:ext cx="9925373" cy="4006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130688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55" y="1646159"/>
            <a:ext cx="6108127" cy="1355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6048374" y="1797339"/>
            <a:ext cx="2981325" cy="1203978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48374" y="1636634"/>
            <a:ext cx="6090608" cy="160705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16" y="1626581"/>
            <a:ext cx="5062874" cy="4154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{</a:t>
            </a:r>
            <a:r>
              <a:rPr lang="en-US" sz="4800" dirty="0" err="1"/>
              <a:t>RecordNumber</a:t>
            </a:r>
            <a:r>
              <a:rPr lang="en-US" sz="4800" dirty="0"/>
              <a:t>} &amp; Scrolling Windows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5989473" y="3582177"/>
            <a:ext cx="6090608" cy="138047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3600" dirty="0"/>
              <a:t>Data for Macro Header Lines</a:t>
            </a:r>
          </a:p>
          <a:p>
            <a:pPr marL="457200" lvl="1" indent="0">
              <a:buNone/>
            </a:pPr>
            <a:r>
              <a:rPr lang="en-US" sz="2000" dirty="0"/>
              <a:t>Only the data from the first row will be used in the header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4294967295"/>
          </p:nvPr>
        </p:nvSpPr>
        <p:spPr>
          <a:xfrm>
            <a:off x="5989473" y="3579728"/>
            <a:ext cx="6090608" cy="138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Line Scroll</a:t>
            </a:r>
          </a:p>
          <a:p>
            <a:pPr marL="457200" lvl="1" indent="0">
              <a:buNone/>
            </a:pPr>
            <a:r>
              <a:rPr lang="en-US" sz="2200" dirty="0" err="1"/>
              <a:t>TransLinePrepare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 err="1"/>
              <a:t>ScrollByLine</a:t>
            </a:r>
            <a:r>
              <a:rPr lang="en-US" sz="2200" dirty="0"/>
              <a:t> – </a:t>
            </a:r>
            <a:r>
              <a:rPr lang="en-US" sz="2200" b="1" dirty="0"/>
              <a:t>Added manually!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715" y="1771118"/>
            <a:ext cx="5062875" cy="1785743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9757" y="3556861"/>
            <a:ext cx="774168" cy="1948589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41937" y="2538147"/>
            <a:ext cx="291276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97867" y="2821491"/>
            <a:ext cx="441696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72201" y="3104835"/>
            <a:ext cx="498291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662" y="3662363"/>
            <a:ext cx="498291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65402" y="3934998"/>
            <a:ext cx="498291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14547" y="4212201"/>
            <a:ext cx="498291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43704" y="4484070"/>
            <a:ext cx="498291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03775" y="4761640"/>
            <a:ext cx="498291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6029" y="5039210"/>
            <a:ext cx="498291" cy="251686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42716" y="5505450"/>
            <a:ext cx="5062874" cy="280349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855" y="1626581"/>
            <a:ext cx="3323809" cy="790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048374" y="1827865"/>
            <a:ext cx="3306290" cy="195775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48374" y="2212181"/>
            <a:ext cx="3306290" cy="187697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5989473" y="3579728"/>
            <a:ext cx="6090608" cy="1382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3600" dirty="0"/>
              <a:t>{Record Number}</a:t>
            </a:r>
          </a:p>
          <a:p>
            <a:pPr marL="457200" lvl="1" indent="0">
              <a:buNone/>
            </a:pPr>
            <a:r>
              <a:rPr lang="en-US" sz="2000" dirty="0"/>
              <a:t>The PO Entry grid displays three line items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989473" y="3582177"/>
            <a:ext cx="6090608" cy="137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3600" dirty="0"/>
              <a:t>Header Rows</a:t>
            </a:r>
          </a:p>
          <a:p>
            <a:pPr marL="457200" lvl="1" indent="0">
              <a:buNone/>
            </a:pPr>
            <a:r>
              <a:rPr lang="en-US" sz="2000" dirty="0"/>
              <a:t>12 for this macro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5996153" y="3580515"/>
            <a:ext cx="6083927" cy="13845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tIns="91440">
            <a:normAutofit/>
          </a:bodyPr>
          <a:lstStyle/>
          <a:p>
            <a:pPr marL="0" indent="0">
              <a:buNone/>
            </a:pPr>
            <a:r>
              <a:rPr lang="en-US" sz="3600" dirty="0"/>
              <a:t>Column Headers</a:t>
            </a:r>
          </a:p>
          <a:p>
            <a:pPr marL="457200" lvl="1" indent="0">
              <a:buNone/>
            </a:pPr>
            <a:r>
              <a:rPr lang="en-US" sz="2000" dirty="0"/>
              <a:t>Simple {column names} to be inserted into the macro</a:t>
            </a:r>
          </a:p>
        </p:txBody>
      </p:sp>
    </p:spTree>
    <p:extLst>
      <p:ext uri="{BB962C8B-B14F-4D97-AF65-F5344CB8AC3E}">
        <p14:creationId xmlns:p14="http://schemas.microsoft.com/office/powerpoint/2010/main" val="1322168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16" grpId="0" build="p" animBg="1"/>
      <p:bldP spid="16" grpId="1" build="p" animBg="1"/>
      <p:bldP spid="27" grpId="0" build="p" animBg="1"/>
      <p:bldP spid="7" grpId="0" animBg="1"/>
      <p:bldP spid="7" grpId="1" animBg="1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6" grpId="0" animBg="1"/>
      <p:bldP spid="26" grpId="1" animBg="1"/>
      <p:bldP spid="29" grpId="0" animBg="1"/>
      <p:bldP spid="29" grpId="1" animBg="1"/>
      <p:bldP spid="14" grpId="0" build="p" animBg="1"/>
      <p:bldP spid="14" grpId="1" build="p" animBg="1"/>
      <p:bldP spid="13" grpId="0" uiExpand="1" build="p" animBg="1"/>
      <p:bldP spid="13" grpId="1" build="p" animBg="1"/>
      <p:bldP spid="15" grpId="0" build="p" animBg="1"/>
      <p:bldP spid="15" grpI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171399" cy="932563"/>
          </a:xfrm>
        </p:spPr>
        <p:txBody>
          <a:bodyPr/>
          <a:lstStyle/>
          <a:p>
            <a:r>
              <a:rPr lang="en-US" sz="54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84042910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Notes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215471" cy="42131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Warnings</a:t>
            </a:r>
          </a:p>
          <a:p>
            <a:r>
              <a:rPr lang="en-US" sz="2000" dirty="0"/>
              <a:t>Develop in Test Environment</a:t>
            </a:r>
          </a:p>
          <a:p>
            <a:r>
              <a:rPr lang="en-US" sz="2000" dirty="0"/>
              <a:t>Don’t do anything while the macro is running</a:t>
            </a:r>
          </a:p>
          <a:p>
            <a:endParaRPr lang="en-US" sz="1000" dirty="0"/>
          </a:p>
          <a:p>
            <a:r>
              <a:rPr lang="en-US" sz="3600" dirty="0"/>
              <a:t>Advanced</a:t>
            </a:r>
          </a:p>
          <a:p>
            <a:r>
              <a:rPr lang="en-US" sz="2000" dirty="0"/>
              <a:t>Use Excel Macro to programmatically add GP Macro functionality</a:t>
            </a:r>
          </a:p>
          <a:p>
            <a:endParaRPr lang="en-US" sz="1000" dirty="0"/>
          </a:p>
          <a:p>
            <a:r>
              <a:rPr lang="en-US" sz="3600" dirty="0"/>
              <a:t>Future Versions &amp; Feature Requests</a:t>
            </a:r>
          </a:p>
          <a:p>
            <a:r>
              <a:rPr lang="en-US" sz="2000" dirty="0"/>
              <a:t>Macro Line Type – Header, Data, Footer Flag</a:t>
            </a:r>
          </a:p>
          <a:p>
            <a:r>
              <a:rPr lang="en-US" sz="2000" dirty="0"/>
              <a:t>Requests and ideas – Please email me!!!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50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References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215471" cy="42131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Replicator Files</a:t>
            </a:r>
          </a:p>
          <a:p>
            <a:pPr marL="457200" lvl="1" indent="0">
              <a:buNone/>
            </a:pPr>
            <a:r>
              <a:rPr lang="en-US" sz="2000" dirty="0"/>
              <a:t>Replicator Excel file: </a:t>
            </a:r>
            <a:r>
              <a:rPr lang="en-US" sz="2000" dirty="0">
                <a:hlinkClick r:id="rId3"/>
              </a:rPr>
              <a:t>Rnoldz.com/replicator/Replicator.xlsm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GP Macro language file for Notepad++: </a:t>
            </a:r>
            <a:r>
              <a:rPr lang="en-US" sz="2000" dirty="0">
                <a:hlinkClick r:id="rId4"/>
              </a:rPr>
              <a:t>GP Macro.xml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Leslie Vail’s “Speed up your macros” Post.  A simple dex.ini setting that will increase the speed of your macros. </a:t>
            </a:r>
            <a:r>
              <a:rPr lang="en-US" sz="2000" dirty="0">
                <a:hlinkClick r:id="rId5"/>
              </a:rPr>
              <a:t>http://dynamicsconfessions.blogspot.com/2014/07/speed-up-your-macros.html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Search GPUG for information about Excel Refreshable Reports.  As of June, 2018, there were over 18,000 posts.</a:t>
            </a:r>
          </a:p>
          <a:p>
            <a:pPr marL="230188" indent="-230188"/>
            <a:endParaRPr lang="en-US" sz="2000" dirty="0"/>
          </a:p>
          <a:p>
            <a:pPr marL="230188" indent="-230188"/>
            <a:r>
              <a:rPr lang="en-US" sz="2000" dirty="0"/>
              <a:t>Notepad++ free text editor: </a:t>
            </a:r>
            <a:r>
              <a:rPr lang="en-US" sz="2000" dirty="0">
                <a:hlinkClick r:id="rId6"/>
              </a:rPr>
              <a:t>https://notepad-plus-plus.org/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0090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Replicator – Mass Updates to GP Data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GP Macro + Data </a:t>
            </a:r>
            <a:r>
              <a:rPr lang="en-US" sz="3600" dirty="0">
                <a:sym typeface="Symbol" panose="05050102010706020507" pitchFamily="18" charset="2"/>
              </a:rPr>
              <a:t></a:t>
            </a:r>
            <a:r>
              <a:rPr lang="en-US" sz="3600" dirty="0"/>
              <a:t> Replicated Macro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838186" y="4092915"/>
            <a:ext cx="2951922" cy="153099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N </a:t>
            </a:r>
            <a:r>
              <a:rPr lang="en-US" sz="2400" b="1" dirty="0"/>
              <a:t> Data</a:t>
            </a:r>
          </a:p>
          <a:p>
            <a:pPr algn="ctr"/>
            <a:r>
              <a:rPr lang="en-US" sz="2400" b="1" dirty="0"/>
              <a:t>Records</a:t>
            </a:r>
            <a:endParaRPr lang="en-US" b="1" dirty="0"/>
          </a:p>
        </p:txBody>
      </p:sp>
      <p:sp>
        <p:nvSpPr>
          <p:cNvPr id="6" name="Flowchart: Process 5"/>
          <p:cNvSpPr/>
          <p:nvPr/>
        </p:nvSpPr>
        <p:spPr>
          <a:xfrm>
            <a:off x="838200" y="2703774"/>
            <a:ext cx="2951922" cy="97956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GP Macro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7475278" y="2873416"/>
            <a:ext cx="2926022" cy="2303950"/>
          </a:xfrm>
          <a:prstGeom prst="flowChartProcess">
            <a:avLst/>
          </a:prstGeom>
          <a:solidFill>
            <a:srgbClr val="7030A0"/>
          </a:solidFill>
          <a:ln w="3175">
            <a:solidFill>
              <a:srgbClr val="7030A0"/>
            </a:solidFill>
          </a:ln>
          <a:scene3d>
            <a:camera prst="obliqueTopRight"/>
            <a:lightRig rig="threePt" dir="t"/>
          </a:scene3d>
          <a:sp3d extrusionH="3175000"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Macro</a:t>
            </a:r>
          </a:p>
          <a:p>
            <a:pPr algn="ctr"/>
            <a:r>
              <a:rPr lang="en-US" sz="2400" b="1" dirty="0"/>
              <a:t>Replicated </a:t>
            </a:r>
          </a:p>
          <a:p>
            <a:pPr algn="ctr"/>
            <a:r>
              <a:rPr lang="en-US" sz="2400" b="1" i="1" dirty="0"/>
              <a:t>N</a:t>
            </a:r>
            <a:r>
              <a:rPr lang="en-US" sz="2400" b="1" dirty="0"/>
              <a:t>  Times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29207" y="3768404"/>
            <a:ext cx="624291" cy="53134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318970">
            <a:off x="3856457" y="4128694"/>
            <a:ext cx="953647" cy="53134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827603" y="3145711"/>
            <a:ext cx="1782531" cy="1782531"/>
          </a:xfrm>
          <a:prstGeom prst="smileyFace">
            <a:avLst/>
          </a:prstGeom>
          <a:gradFill>
            <a:gsLst>
              <a:gs pos="5556">
                <a:srgbClr val="FF0000"/>
              </a:gs>
              <a:gs pos="28080">
                <a:srgbClr val="C00000"/>
              </a:gs>
              <a:gs pos="60000">
                <a:srgbClr val="7030A0"/>
              </a:gs>
              <a:gs pos="40000">
                <a:srgbClr val="7030A0"/>
              </a:gs>
              <a:gs pos="80000">
                <a:srgbClr val="0070C0"/>
              </a:gs>
            </a:gsLst>
            <a:lin ang="5400000" scaled="0"/>
          </a:gra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Replicator</a:t>
            </a:r>
          </a:p>
        </p:txBody>
      </p:sp>
      <p:sp>
        <p:nvSpPr>
          <p:cNvPr id="11" name="Right Arrow 10"/>
          <p:cNvSpPr/>
          <p:nvPr/>
        </p:nvSpPr>
        <p:spPr>
          <a:xfrm rot="1397338">
            <a:off x="3866787" y="3394698"/>
            <a:ext cx="953647" cy="5313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58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171399" cy="932563"/>
          </a:xfrm>
        </p:spPr>
        <p:txBody>
          <a:bodyPr/>
          <a:lstStyle/>
          <a:p>
            <a:r>
              <a:rPr lang="en-US" sz="54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42262575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Thank You!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291671" cy="3697167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John Arnold</a:t>
            </a:r>
          </a:p>
          <a:p>
            <a:r>
              <a:rPr lang="en-US" sz="3600" dirty="0"/>
              <a:t>John_P_Arnold@hotmail.com</a:t>
            </a:r>
          </a:p>
          <a:p>
            <a:r>
              <a:rPr lang="en-US" sz="3600" dirty="0"/>
              <a:t>Latest files can be found at </a:t>
            </a:r>
            <a:r>
              <a:rPr lang="en-US" sz="3600" dirty="0">
                <a:hlinkClick r:id="rId3"/>
              </a:rPr>
              <a:t>Rnoldz.com/replicator</a:t>
            </a:r>
            <a:endParaRPr lang="en-US" sz="3600" dirty="0"/>
          </a:p>
          <a:p>
            <a:endParaRPr lang="en-US" sz="3600" dirty="0"/>
          </a:p>
          <a:p>
            <a:r>
              <a:rPr lang="en-US" sz="1000" dirty="0"/>
              <a:t>Version: 2018.10.16</a:t>
            </a:r>
          </a:p>
        </p:txBody>
      </p:sp>
    </p:spTree>
    <p:extLst>
      <p:ext uri="{BB962C8B-B14F-4D97-AF65-F5344CB8AC3E}">
        <p14:creationId xmlns:p14="http://schemas.microsoft.com/office/powerpoint/2010/main" val="20234554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Replicator.xlsm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First Look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54" y="2458087"/>
            <a:ext cx="11015677" cy="3372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584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Replicator.xlsm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145319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dirty="0"/>
              <a:t>Get the latest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dirty="0"/>
              <a:t>Visit </a:t>
            </a:r>
            <a:r>
              <a:rPr lang="en-US" sz="8000" dirty="0">
                <a:hlinkClick r:id="rId3"/>
              </a:rPr>
              <a:t>Rnoldz.com/replicator</a:t>
            </a:r>
            <a:r>
              <a:rPr lang="en-US" sz="8000" dirty="0"/>
              <a:t> for the latest version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26" y="3195514"/>
            <a:ext cx="3923809" cy="246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1199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450" y="1635896"/>
            <a:ext cx="7594652" cy="2381368"/>
          </a:xfrm>
        </p:spPr>
        <p:txBody>
          <a:bodyPr/>
          <a:lstStyle/>
          <a:p>
            <a:r>
              <a:rPr lang="en-US" sz="5400" dirty="0"/>
              <a:t>Task - Fix Addresses</a:t>
            </a:r>
            <a:br>
              <a:rPr lang="en-US" sz="5400" dirty="0"/>
            </a:br>
            <a:br>
              <a:rPr lang="en-US" sz="4000" dirty="0"/>
            </a:br>
            <a:r>
              <a:rPr lang="en-US" sz="4000" dirty="0"/>
              <a:t>Uppercase Addresses</a:t>
            </a:r>
          </a:p>
        </p:txBody>
      </p:sp>
    </p:spTree>
    <p:extLst>
      <p:ext uri="{BB962C8B-B14F-4D97-AF65-F5344CB8AC3E}">
        <p14:creationId xmlns:p14="http://schemas.microsoft.com/office/powerpoint/2010/main" val="24998809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Uppercase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17449" y="1639010"/>
            <a:ext cx="11653523" cy="3219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Required Steps:</a:t>
            </a:r>
          </a:p>
          <a:p>
            <a:r>
              <a:rPr lang="en-US" sz="2000" dirty="0"/>
              <a:t>Open Customer Maintenance window</a:t>
            </a:r>
          </a:p>
          <a:p>
            <a:r>
              <a:rPr lang="en-US" sz="2000" dirty="0"/>
              <a:t>Load Customer</a:t>
            </a:r>
          </a:p>
          <a:p>
            <a:r>
              <a:rPr lang="en-US" sz="2000" dirty="0"/>
              <a:t>Capitalize Address 1 and Address 2 fields</a:t>
            </a:r>
          </a:p>
          <a:p>
            <a:r>
              <a:rPr lang="en-US" sz="2000" dirty="0"/>
              <a:t>Save Customer</a:t>
            </a:r>
          </a:p>
          <a:p>
            <a:r>
              <a:rPr lang="en-US" sz="2000" dirty="0"/>
              <a:t>Load Next Customer</a:t>
            </a:r>
          </a:p>
          <a:p>
            <a:r>
              <a:rPr lang="en-US" sz="2000" dirty="0"/>
              <a:t>Rinse and Repeat…</a:t>
            </a:r>
          </a:p>
        </p:txBody>
      </p:sp>
    </p:spTree>
    <p:extLst>
      <p:ext uri="{BB962C8B-B14F-4D97-AF65-F5344CB8AC3E}">
        <p14:creationId xmlns:p14="http://schemas.microsoft.com/office/powerpoint/2010/main" val="42565852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4-05140_Cross UG Summit 2017 Template">
  <a:themeElements>
    <a:clrScheme name="SummitPhx">
      <a:dk1>
        <a:srgbClr val="3F454F"/>
      </a:dk1>
      <a:lt1>
        <a:srgbClr val="FFFFFF"/>
      </a:lt1>
      <a:dk2>
        <a:srgbClr val="84BD00"/>
      </a:dk2>
      <a:lt2>
        <a:srgbClr val="EAEAEA"/>
      </a:lt2>
      <a:accent1>
        <a:srgbClr val="FFB81C"/>
      </a:accent1>
      <a:accent2>
        <a:srgbClr val="0095C8"/>
      </a:accent2>
      <a:accent3>
        <a:srgbClr val="001E60"/>
      </a:accent3>
      <a:accent4>
        <a:srgbClr val="E4002B"/>
      </a:accent4>
      <a:accent5>
        <a:srgbClr val="3D1B52"/>
      </a:accent5>
      <a:accent6>
        <a:srgbClr val="F2C818"/>
      </a:accent6>
      <a:hlink>
        <a:srgbClr val="FFB81C"/>
      </a:hlink>
      <a:folHlink>
        <a:srgbClr val="0095C8"/>
      </a:folHlink>
    </a:clrScheme>
    <a:fontScheme name="Custom 6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Speaker-CrossUG-SummitPHX" id="{667FAF9E-BC45-4007-B588-262F4D581ECD}" vid="{9B606838-62FC-4D42-9B32-BD7A6F0D35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13080</TotalTime>
  <Words>2011</Words>
  <Application>Microsoft Office PowerPoint</Application>
  <PresentationFormat>Widescreen</PresentationFormat>
  <Paragraphs>380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</vt:lpstr>
      <vt:lpstr>Courier New</vt:lpstr>
      <vt:lpstr>segoe ui</vt:lpstr>
      <vt:lpstr>segoe ui</vt:lpstr>
      <vt:lpstr>segoe ui black</vt:lpstr>
      <vt:lpstr>Symbol</vt:lpstr>
      <vt:lpstr>1_4-05140_Cross UG Summit 2017 Template</vt:lpstr>
      <vt:lpstr>Replicator  Easy GP Macro Replication -WITHOUT Mail Merge</vt:lpstr>
      <vt:lpstr>John Arnold</vt:lpstr>
      <vt:lpstr>Perform Mass Updates with GP Macros</vt:lpstr>
      <vt:lpstr>Word Mail Merge Issues</vt:lpstr>
      <vt:lpstr>Replicator – Mass Updates to GP Data</vt:lpstr>
      <vt:lpstr>Replicator.xlsm</vt:lpstr>
      <vt:lpstr>Replicator.xlsm</vt:lpstr>
      <vt:lpstr>Task - Fix Addresses  Uppercase Addresses</vt:lpstr>
      <vt:lpstr>Uppercase Addresses</vt:lpstr>
      <vt:lpstr>Record The Macro </vt:lpstr>
      <vt:lpstr>Demo – Capitalize Customer’s Address</vt:lpstr>
      <vt:lpstr>Capitalize Customer’s Address Macro</vt:lpstr>
      <vt:lpstr>Macro Overview</vt:lpstr>
      <vt:lpstr>The Data  Export SmartList to Excel</vt:lpstr>
      <vt:lpstr>Export Customers SmartList to Excel</vt:lpstr>
      <vt:lpstr>Convert Data Range into a Table</vt:lpstr>
      <vt:lpstr>Uppercase the Addresses</vt:lpstr>
      <vt:lpstr>Replicator in Detail  Combine the Data and Macro </vt:lpstr>
      <vt:lpstr>Replicator Overview</vt:lpstr>
      <vt:lpstr>DataTable – The keys and new data</vt:lpstr>
      <vt:lpstr>DataTable</vt:lpstr>
      <vt:lpstr>MacroTable</vt:lpstr>
      <vt:lpstr>Link the Data to the Macro</vt:lpstr>
      <vt:lpstr>Header Rows</vt:lpstr>
      <vt:lpstr>Replicate Button… Show me the magic!</vt:lpstr>
      <vt:lpstr>Warning!  There is no Undo!</vt:lpstr>
      <vt:lpstr>Warning – BE SAFE!</vt:lpstr>
      <vt:lpstr>Reusable  Refreshable Report </vt:lpstr>
      <vt:lpstr>Create Addresses Refreshable Report</vt:lpstr>
      <vt:lpstr>Name the Table</vt:lpstr>
      <vt:lpstr>Replace the DataTable</vt:lpstr>
      <vt:lpstr>Filter Column  Only Update Data When Needed</vt:lpstr>
      <vt:lpstr>Filter Column</vt:lpstr>
      <vt:lpstr>Filter Column (continued)</vt:lpstr>
      <vt:lpstr>Smart Filter Column</vt:lpstr>
      <vt:lpstr>Smart Filter Column – Fun with Excel</vt:lpstr>
      <vt:lpstr>Smart Filter Column – Update Column</vt:lpstr>
      <vt:lpstr>RecordNumber</vt:lpstr>
      <vt:lpstr>{RecordNumber} Introduction</vt:lpstr>
      <vt:lpstr>{Max RecordNumber}</vt:lpstr>
      <vt:lpstr>Scrolling Windows</vt:lpstr>
      <vt:lpstr>Scrolling Windows </vt:lpstr>
      <vt:lpstr>Scrolling Windows</vt:lpstr>
      <vt:lpstr>Scrolling Windows</vt:lpstr>
      <vt:lpstr>{RecordNumber} &amp; Scrolling Windows</vt:lpstr>
      <vt:lpstr>{RecordNumber} &amp; Scrolling Windows</vt:lpstr>
      <vt:lpstr>Notes and References</vt:lpstr>
      <vt:lpstr>Notes</vt:lpstr>
      <vt:lpstr>References</vt:lpstr>
      <vt:lpstr>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Missy Heilman</dc:creator>
  <cp:lastModifiedBy>John Arnold</cp:lastModifiedBy>
  <cp:revision>263</cp:revision>
  <cp:lastPrinted>2018-10-03T21:00:41Z</cp:lastPrinted>
  <dcterms:created xsi:type="dcterms:W3CDTF">2016-08-26T15:13:42Z</dcterms:created>
  <dcterms:modified xsi:type="dcterms:W3CDTF">2018-10-17T03:53:45Z</dcterms:modified>
</cp:coreProperties>
</file>