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5"/>
  </p:notesMasterIdLst>
  <p:sldIdLst>
    <p:sldId id="256" r:id="rId5"/>
    <p:sldId id="272" r:id="rId6"/>
    <p:sldId id="258" r:id="rId7"/>
    <p:sldId id="259" r:id="rId8"/>
    <p:sldId id="273" r:id="rId9"/>
    <p:sldId id="278" r:id="rId10"/>
    <p:sldId id="285" r:id="rId11"/>
    <p:sldId id="279" r:id="rId12"/>
    <p:sldId id="268" r:id="rId13"/>
    <p:sldId id="284" r:id="rId14"/>
    <p:sldId id="280" r:id="rId15"/>
    <p:sldId id="287" r:id="rId16"/>
    <p:sldId id="288" r:id="rId17"/>
    <p:sldId id="289" r:id="rId18"/>
    <p:sldId id="290" r:id="rId19"/>
    <p:sldId id="291" r:id="rId20"/>
    <p:sldId id="269" r:id="rId21"/>
    <p:sldId id="292" r:id="rId22"/>
    <p:sldId id="283" r:id="rId23"/>
    <p:sldId id="296" r:id="rId24"/>
    <p:sldId id="295" r:id="rId25"/>
    <p:sldId id="299" r:id="rId26"/>
    <p:sldId id="300" r:id="rId27"/>
    <p:sldId id="313" r:id="rId28"/>
    <p:sldId id="304" r:id="rId29"/>
    <p:sldId id="302" r:id="rId30"/>
    <p:sldId id="294" r:id="rId31"/>
    <p:sldId id="293" r:id="rId32"/>
    <p:sldId id="306" r:id="rId33"/>
    <p:sldId id="309" r:id="rId34"/>
    <p:sldId id="310" r:id="rId35"/>
    <p:sldId id="311" r:id="rId36"/>
    <p:sldId id="312" r:id="rId37"/>
    <p:sldId id="305" r:id="rId38"/>
    <p:sldId id="303" r:id="rId39"/>
    <p:sldId id="297" r:id="rId40"/>
    <p:sldId id="314" r:id="rId41"/>
    <p:sldId id="270" r:id="rId42"/>
    <p:sldId id="315" r:id="rId43"/>
    <p:sldId id="333" r:id="rId44"/>
    <p:sldId id="332" r:id="rId45"/>
    <p:sldId id="308" r:id="rId46"/>
    <p:sldId id="316" r:id="rId47"/>
    <p:sldId id="318" r:id="rId48"/>
    <p:sldId id="317" r:id="rId49"/>
    <p:sldId id="319" r:id="rId50"/>
    <p:sldId id="321" r:id="rId51"/>
    <p:sldId id="323" r:id="rId52"/>
    <p:sldId id="325" r:id="rId53"/>
    <p:sldId id="326" r:id="rId54"/>
    <p:sldId id="328" r:id="rId55"/>
    <p:sldId id="329" r:id="rId56"/>
    <p:sldId id="330" r:id="rId57"/>
    <p:sldId id="331" r:id="rId58"/>
    <p:sldId id="307" r:id="rId59"/>
    <p:sldId id="336" r:id="rId60"/>
    <p:sldId id="271" r:id="rId61"/>
    <p:sldId id="334" r:id="rId62"/>
    <p:sldId id="286" r:id="rId63"/>
    <p:sldId id="335" r:id="rId64"/>
  </p:sldIdLst>
  <p:sldSz cx="12192000" cy="6858000"/>
  <p:notesSz cx="7010400" cy="92964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Poppins" panose="00000500000000000000" pitchFamily="2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7" y="1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1.fntdata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4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5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AE61ED-62B6-437C-B8B4-0CAA6D74AD9E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9FE95B-8F58-4C32-9D6B-E2F983DC8C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0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 between an overview and a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FE95B-8F58-4C32-9D6B-E2F983DC8C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2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 between an overview and a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FE95B-8F58-4C32-9D6B-E2F983DC8C50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7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0DE49C6E-AD26-4D7B-11C2-94541D39FC41}"/>
              </a:ext>
            </a:extLst>
          </p:cNvPr>
          <p:cNvGrpSpPr/>
          <p:nvPr userDrawn="1"/>
        </p:nvGrpSpPr>
        <p:grpSpPr>
          <a:xfrm>
            <a:off x="5244091" y="-22860"/>
            <a:ext cx="6947910" cy="6903721"/>
            <a:chOff x="27708" y="0"/>
            <a:chExt cx="6947908" cy="6858001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E787B046-7824-D304-C647-6BCBE68C719F}"/>
                </a:ext>
              </a:extLst>
            </p:cNvPr>
            <p:cNvSpPr/>
            <p:nvPr/>
          </p:nvSpPr>
          <p:spPr>
            <a:xfrm>
              <a:off x="202793" y="0"/>
              <a:ext cx="6772823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7A23D6D-B470-1FA6-693B-A6C194BDEF22}"/>
                </a:ext>
              </a:extLst>
            </p:cNvPr>
            <p:cNvSpPr/>
            <p:nvPr/>
          </p:nvSpPr>
          <p:spPr>
            <a:xfrm>
              <a:off x="27708" y="0"/>
              <a:ext cx="3131706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3738704-61A8-4A72-2FF1-02AB5E9668A3}"/>
                </a:ext>
              </a:extLst>
            </p:cNvPr>
            <p:cNvSpPr/>
            <p:nvPr/>
          </p:nvSpPr>
          <p:spPr>
            <a:xfrm>
              <a:off x="3967772" y="353109"/>
              <a:ext cx="3004401" cy="108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31" name="object 28">
            <a:extLst>
              <a:ext uri="{FF2B5EF4-FFF2-40B4-BE49-F238E27FC236}">
                <a16:creationId xmlns:a16="http://schemas.microsoft.com/office/drawing/2014/main" id="{42D63D86-3F71-9DD4-09CD-8D007D652177}"/>
              </a:ext>
            </a:extLst>
          </p:cNvPr>
          <p:cNvSpPr txBox="1"/>
          <p:nvPr userDrawn="1"/>
        </p:nvSpPr>
        <p:spPr>
          <a:xfrm>
            <a:off x="10106304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pc="100" baseline="0" dirty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pc="100" baseline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5DA7DB78-4353-FCDC-7E46-7FC7A8177AB5}"/>
              </a:ext>
            </a:extLst>
          </p:cNvPr>
          <p:cNvSpPr txBox="1">
            <a:spLocks/>
          </p:cNvSpPr>
          <p:nvPr userDrawn="1"/>
        </p:nvSpPr>
        <p:spPr>
          <a:xfrm>
            <a:off x="457200" y="541895"/>
            <a:ext cx="528330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80" indent="12700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00" b="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2100" b="0" spc="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</a:t>
            </a:r>
            <a:r>
              <a:rPr lang="en-US" sz="2100" b="0" spc="-4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Gathering  of</a:t>
            </a:r>
            <a:r>
              <a:rPr lang="en-US" sz="2100" b="0" spc="-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2100" b="0" spc="-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2100" b="0" spc="-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2100" b="0" spc="-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rgbClr val="252F35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4" name="Text Placeholder 38">
            <a:extLst>
              <a:ext uri="{FF2B5EF4-FFF2-40B4-BE49-F238E27FC236}">
                <a16:creationId xmlns:a16="http://schemas.microsoft.com/office/drawing/2014/main" id="{EA0DBFF6-03E9-7BE4-C18A-A04D3A5A20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1877959"/>
            <a:ext cx="5354637" cy="67710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kumimoji="0" lang="en-US" sz="4400" b="1" i="0" u="none" strike="noStrike" cap="none" spc="-215" normalizeH="0" baseline="0" dirty="0">
                <a:ln>
                  <a:noFill/>
                </a:ln>
                <a:solidFill>
                  <a:srgbClr val="7FBD42"/>
                </a:solidFill>
                <a:effectLst/>
                <a:uFillTx/>
                <a:latin typeface="Poppins" panose="00000500000000000000" pitchFamily="2" charset="0"/>
                <a:ea typeface="Verdana"/>
                <a:cs typeface="Poppins" panose="00000500000000000000" pitchFamily="2" charset="0"/>
                <a:sym typeface="Calibri"/>
              </a:defRPr>
            </a:lvl1pPr>
          </a:lstStyle>
          <a:p>
            <a:pPr marL="228600" marR="0" lvl="0" indent="-22860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Session Title</a:t>
            </a:r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74453E69-DB16-355A-3A6D-28E72954E124}"/>
              </a:ext>
            </a:extLst>
          </p:cNvPr>
          <p:cNvSpPr txBox="1"/>
          <p:nvPr userDrawn="1"/>
        </p:nvSpPr>
        <p:spPr>
          <a:xfrm>
            <a:off x="457200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pc="-69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90" dirty="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pc="9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65" dirty="0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pc="-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25" dirty="0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2E5A8851-0549-7839-72DF-F6F80346D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0467" y="1792719"/>
            <a:ext cx="3516666" cy="351666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41A7F6F3-FC0F-6679-BA1B-A3D923C9D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5482896"/>
            <a:ext cx="5486400" cy="1085850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algn="ct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Name, Title, Company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729D4CF7-7058-2E0D-ACEF-319FC53A8A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8600" y="1950852"/>
            <a:ext cx="3200400" cy="3200400"/>
          </a:xfrm>
          <a:prstGeom prst="ellipse">
            <a:avLst/>
          </a:prstGeom>
          <a:solidFill>
            <a:srgbClr val="AAB0BA"/>
          </a:solidFill>
          <a:ln w="57150">
            <a:solidFill>
              <a:srgbClr val="82C242"/>
            </a:solidFill>
          </a:ln>
        </p:spPr>
        <p:txBody>
          <a:bodyPr anchor="ctr" anchorCtr="0"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Click to insert your headshot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5DCB76-1F2D-27F9-2C8F-2B19BEE44B0D}"/>
              </a:ext>
            </a:extLst>
          </p:cNvPr>
          <p:cNvSpPr txBox="1"/>
          <p:nvPr userDrawn="1"/>
        </p:nvSpPr>
        <p:spPr>
          <a:xfrm>
            <a:off x="457200" y="6400800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 dirty="0"/>
              <a:t>@ 2022 Dynamic Communities</a:t>
            </a: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1D4B51C5-441A-CC05-CA23-8256A5969791}"/>
              </a:ext>
            </a:extLst>
          </p:cNvPr>
          <p:cNvSpPr/>
          <p:nvPr userDrawn="1"/>
        </p:nvSpPr>
        <p:spPr>
          <a:xfrm>
            <a:off x="457200" y="192024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55" name="Picture 54" descr="Logo&#10;&#10;Description automatically generated with medium confidence">
            <a:extLst>
              <a:ext uri="{FF2B5EF4-FFF2-40B4-BE49-F238E27FC236}">
                <a16:creationId xmlns:a16="http://schemas.microsoft.com/office/drawing/2014/main" id="{E8200C82-82BC-B913-010D-03E392673A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48640"/>
            <a:ext cx="2468880" cy="5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0DE49C6E-AD26-4D7B-11C2-94541D39FC41}"/>
              </a:ext>
            </a:extLst>
          </p:cNvPr>
          <p:cNvGrpSpPr/>
          <p:nvPr userDrawn="1"/>
        </p:nvGrpSpPr>
        <p:grpSpPr>
          <a:xfrm>
            <a:off x="5244091" y="0"/>
            <a:ext cx="6947910" cy="6858002"/>
            <a:chOff x="27708" y="0"/>
            <a:chExt cx="6947908" cy="6858001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E787B046-7824-D304-C647-6BCBE68C719F}"/>
                </a:ext>
              </a:extLst>
            </p:cNvPr>
            <p:cNvSpPr/>
            <p:nvPr/>
          </p:nvSpPr>
          <p:spPr>
            <a:xfrm>
              <a:off x="202793" y="0"/>
              <a:ext cx="6772823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7A23D6D-B470-1FA6-693B-A6C194BDEF22}"/>
                </a:ext>
              </a:extLst>
            </p:cNvPr>
            <p:cNvSpPr/>
            <p:nvPr/>
          </p:nvSpPr>
          <p:spPr>
            <a:xfrm>
              <a:off x="27708" y="0"/>
              <a:ext cx="3131706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3738704-61A8-4A72-2FF1-02AB5E9668A3}"/>
                </a:ext>
              </a:extLst>
            </p:cNvPr>
            <p:cNvSpPr/>
            <p:nvPr/>
          </p:nvSpPr>
          <p:spPr>
            <a:xfrm>
              <a:off x="3967772" y="353109"/>
              <a:ext cx="3004401" cy="108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31" name="object 28">
            <a:extLst>
              <a:ext uri="{FF2B5EF4-FFF2-40B4-BE49-F238E27FC236}">
                <a16:creationId xmlns:a16="http://schemas.microsoft.com/office/drawing/2014/main" id="{42D63D86-3F71-9DD4-09CD-8D007D652177}"/>
              </a:ext>
            </a:extLst>
          </p:cNvPr>
          <p:cNvSpPr txBox="1"/>
          <p:nvPr userDrawn="1"/>
        </p:nvSpPr>
        <p:spPr>
          <a:xfrm>
            <a:off x="10106304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pc="100" baseline="0" dirty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pc="100" baseline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5DA7DB78-4353-FCDC-7E46-7FC7A8177AB5}"/>
              </a:ext>
            </a:extLst>
          </p:cNvPr>
          <p:cNvSpPr txBox="1">
            <a:spLocks/>
          </p:cNvSpPr>
          <p:nvPr userDrawn="1"/>
        </p:nvSpPr>
        <p:spPr>
          <a:xfrm>
            <a:off x="6583680" y="5669280"/>
            <a:ext cx="528330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80" indent="12700" algn="r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 Gathering of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3569A610-5E1C-D4F8-5289-A816D135C37E}"/>
              </a:ext>
            </a:extLst>
          </p:cNvPr>
          <p:cNvSpPr/>
          <p:nvPr userDrawn="1"/>
        </p:nvSpPr>
        <p:spPr>
          <a:xfrm>
            <a:off x="457200" y="192024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74453E69-DB16-355A-3A6D-28E72954E124}"/>
              </a:ext>
            </a:extLst>
          </p:cNvPr>
          <p:cNvSpPr txBox="1"/>
          <p:nvPr userDrawn="1"/>
        </p:nvSpPr>
        <p:spPr>
          <a:xfrm>
            <a:off x="457200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pc="-69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90" dirty="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pc="9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65" dirty="0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pc="-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25" dirty="0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0" y="6400800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 dirty="0"/>
              <a:t>@ 2022 Dynamic Communities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55DCB-D413-5686-5429-9F45411F569A}"/>
              </a:ext>
            </a:extLst>
          </p:cNvPr>
          <p:cNvSpPr txBox="1"/>
          <p:nvPr userDrawn="1"/>
        </p:nvSpPr>
        <p:spPr>
          <a:xfrm>
            <a:off x="731520" y="1828800"/>
            <a:ext cx="5760720" cy="7694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 anchorCtr="0"/>
          <a:lstStyle>
            <a:lvl1pPr indent="12700">
              <a:spcBef>
                <a:spcPts val="100"/>
              </a:spcBef>
              <a:defRPr sz="4400" b="1" spc="-200">
                <a:solidFill>
                  <a:srgbClr val="7FBD42"/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  <a:sym typeface="Verdana"/>
              </a:defRPr>
            </a:lvl1pPr>
            <a:lvl2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lvl="0"/>
            <a:r>
              <a:rPr lang="en-US" dirty="0"/>
              <a:t>Thank you for attending!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C27A400B-2E6C-5CF4-A317-801E73BDC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48640"/>
            <a:ext cx="2468880" cy="5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6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E787B046-7824-D304-C647-6BCBE68C719F}"/>
              </a:ext>
            </a:extLst>
          </p:cNvPr>
          <p:cNvSpPr/>
          <p:nvPr/>
        </p:nvSpPr>
        <p:spPr>
          <a:xfrm>
            <a:off x="5419176" y="-22860"/>
            <a:ext cx="6772825" cy="6903720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7A23D6D-B470-1FA6-693B-A6C194BDEF22}"/>
              </a:ext>
            </a:extLst>
          </p:cNvPr>
          <p:cNvSpPr/>
          <p:nvPr/>
        </p:nvSpPr>
        <p:spPr>
          <a:xfrm>
            <a:off x="5244091" y="-22860"/>
            <a:ext cx="3131707" cy="6903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2" y="0"/>
                </a:moveTo>
                <a:lnTo>
                  <a:pt x="21185" y="0"/>
                </a:lnTo>
                <a:lnTo>
                  <a:pt x="9563" y="12525"/>
                </a:lnTo>
                <a:lnTo>
                  <a:pt x="8589" y="12425"/>
                </a:lnTo>
                <a:lnTo>
                  <a:pt x="0" y="21600"/>
                </a:lnTo>
                <a:lnTo>
                  <a:pt x="1628" y="21600"/>
                </a:lnTo>
                <a:lnTo>
                  <a:pt x="21600" y="2"/>
                </a:lnTo>
                <a:lnTo>
                  <a:pt x="21582" y="0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3738704-61A8-4A72-2FF1-02AB5E9668A3}"/>
              </a:ext>
            </a:extLst>
          </p:cNvPr>
          <p:cNvSpPr/>
          <p:nvPr/>
        </p:nvSpPr>
        <p:spPr>
          <a:xfrm>
            <a:off x="9184156" y="332603"/>
            <a:ext cx="3004402" cy="1095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31" name="object 28">
            <a:extLst>
              <a:ext uri="{FF2B5EF4-FFF2-40B4-BE49-F238E27FC236}">
                <a16:creationId xmlns:a16="http://schemas.microsoft.com/office/drawing/2014/main" id="{42D63D86-3F71-9DD4-09CD-8D007D652177}"/>
              </a:ext>
            </a:extLst>
          </p:cNvPr>
          <p:cNvSpPr txBox="1"/>
          <p:nvPr userDrawn="1"/>
        </p:nvSpPr>
        <p:spPr>
          <a:xfrm>
            <a:off x="10106304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pc="100" baseline="0" dirty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pc="100" baseline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5DA7DB78-4353-FCDC-7E46-7FC7A8177AB5}"/>
              </a:ext>
            </a:extLst>
          </p:cNvPr>
          <p:cNvSpPr txBox="1">
            <a:spLocks/>
          </p:cNvSpPr>
          <p:nvPr userDrawn="1"/>
        </p:nvSpPr>
        <p:spPr>
          <a:xfrm>
            <a:off x="6583680" y="5669280"/>
            <a:ext cx="528330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80" indent="12700" algn="r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 Gathering of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3569A610-5E1C-D4F8-5289-A816D135C37E}"/>
              </a:ext>
            </a:extLst>
          </p:cNvPr>
          <p:cNvSpPr/>
          <p:nvPr userDrawn="1"/>
        </p:nvSpPr>
        <p:spPr>
          <a:xfrm>
            <a:off x="457200" y="192024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4" name="Text Placeholder 38">
            <a:extLst>
              <a:ext uri="{FF2B5EF4-FFF2-40B4-BE49-F238E27FC236}">
                <a16:creationId xmlns:a16="http://schemas.microsoft.com/office/drawing/2014/main" id="{EA0DBFF6-03E9-7BE4-C18A-A04D3A5A206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40080" y="1920240"/>
            <a:ext cx="5354637" cy="677108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0" rIns="0" bIns="0" rtlCol="0">
            <a:spAutoFit/>
          </a:bodyPr>
          <a:lstStyle>
            <a:lvl1pPr marL="0" indent="0">
              <a:spcBef>
                <a:spcPts val="0"/>
              </a:spcBef>
              <a:buNone/>
              <a:defRPr kumimoji="0" lang="en-US" sz="4400" b="1" i="0" u="none" strike="noStrike" cap="none" spc="-215" normalizeH="0" baseline="0" dirty="0">
                <a:ln>
                  <a:noFill/>
                </a:ln>
                <a:solidFill>
                  <a:srgbClr val="7FBD42"/>
                </a:solidFill>
                <a:effectLst/>
                <a:uFillTx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</a:lstStyle>
          <a:p>
            <a:pPr marL="571500" marR="0" lvl="0" indent="-57150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Session Title</a:t>
            </a:r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74453E69-DB16-355A-3A6D-28E72954E124}"/>
              </a:ext>
            </a:extLst>
          </p:cNvPr>
          <p:cNvSpPr txBox="1"/>
          <p:nvPr userDrawn="1"/>
        </p:nvSpPr>
        <p:spPr>
          <a:xfrm>
            <a:off x="457200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pc="-69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90" dirty="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pc="9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65" dirty="0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pc="-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25" dirty="0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0" y="6400800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 dirty="0"/>
              <a:t>@ 2022 Dynamic Communities</a:t>
            </a:r>
          </a:p>
        </p:txBody>
      </p:sp>
      <p:pic>
        <p:nvPicPr>
          <p:cNvPr id="44" name="Picture 43" descr="Logo&#10;&#10;Description automatically generated with medium confidence">
            <a:extLst>
              <a:ext uri="{FF2B5EF4-FFF2-40B4-BE49-F238E27FC236}">
                <a16:creationId xmlns:a16="http://schemas.microsoft.com/office/drawing/2014/main" id="{24993D21-0FC9-7A05-FE75-C6BB81118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48640"/>
            <a:ext cx="2468880" cy="5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8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0" y="6400800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 dirty="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0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548640" y="68580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B6F6FFC3-C3DE-0D18-3051-F0A84D2D65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49275" y="1698625"/>
            <a:ext cx="5760720" cy="43100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Item 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2E0EAF2-3008-EF8A-5A67-CC2DD4FF25F8}"/>
              </a:ext>
            </a:extLst>
          </p:cNvPr>
          <p:cNvSpPr txBox="1"/>
          <p:nvPr userDrawn="1"/>
        </p:nvSpPr>
        <p:spPr>
          <a:xfrm>
            <a:off x="731520" y="640080"/>
            <a:ext cx="5760720" cy="7694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 anchorCtr="0"/>
          <a:lstStyle>
            <a:lvl1pPr indent="12700">
              <a:spcBef>
                <a:spcPts val="100"/>
              </a:spcBef>
              <a:defRPr sz="4400" b="1" spc="-200">
                <a:solidFill>
                  <a:srgbClr val="7FBD42"/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  <a:sym typeface="Verdana"/>
              </a:defRPr>
            </a:lvl1pPr>
            <a:lvl2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>
              <a:defRPr sz="4400" b="1">
                <a:solidFill>
                  <a:srgbClr val="7FBD4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lvl="0"/>
            <a:r>
              <a:rPr lang="en-US" dirty="0"/>
              <a:t>Agenda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DCC29DD-9002-479E-FC3D-1A9B6B029D53}"/>
              </a:ext>
            </a:extLst>
          </p:cNvPr>
          <p:cNvGrpSpPr/>
          <p:nvPr userDrawn="1"/>
        </p:nvGrpSpPr>
        <p:grpSpPr>
          <a:xfrm>
            <a:off x="6458988" y="-22860"/>
            <a:ext cx="5733012" cy="6903721"/>
            <a:chOff x="5244091" y="-22860"/>
            <a:chExt cx="5733012" cy="6903721"/>
          </a:xfrm>
        </p:grpSpPr>
        <p:sp>
          <p:nvSpPr>
            <p:cNvPr id="150" name="object 3">
              <a:extLst>
                <a:ext uri="{FF2B5EF4-FFF2-40B4-BE49-F238E27FC236}">
                  <a16:creationId xmlns:a16="http://schemas.microsoft.com/office/drawing/2014/main" id="{08F3AA56-D5CD-7F56-F80F-23569CA36707}"/>
                </a:ext>
              </a:extLst>
            </p:cNvPr>
            <p:cNvSpPr/>
            <p:nvPr userDrawn="1"/>
          </p:nvSpPr>
          <p:spPr>
            <a:xfrm>
              <a:off x="5419176" y="-22860"/>
              <a:ext cx="5557927" cy="6903720"/>
            </a:xfrm>
            <a:prstGeom prst="rect">
              <a:avLst/>
            </a:prstGeom>
            <a:blipFill rotWithShape="1">
              <a:blip r:embed="rId2"/>
              <a:srcRect/>
              <a:stretch>
                <a:fillRect r="-21859"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51" name="object 4">
              <a:extLst>
                <a:ext uri="{FF2B5EF4-FFF2-40B4-BE49-F238E27FC236}">
                  <a16:creationId xmlns:a16="http://schemas.microsoft.com/office/drawing/2014/main" id="{DD4F1FB6-7F45-2DA3-679D-A9C0AEC6796A}"/>
                </a:ext>
              </a:extLst>
            </p:cNvPr>
            <p:cNvSpPr/>
            <p:nvPr userDrawn="1"/>
          </p:nvSpPr>
          <p:spPr>
            <a:xfrm>
              <a:off x="5244091" y="-22860"/>
              <a:ext cx="3131707" cy="690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152" name="object 5">
            <a:extLst>
              <a:ext uri="{FF2B5EF4-FFF2-40B4-BE49-F238E27FC236}">
                <a16:creationId xmlns:a16="http://schemas.microsoft.com/office/drawing/2014/main" id="{2371899C-2608-8D7E-8D7C-63477FDCB938}"/>
              </a:ext>
            </a:extLst>
          </p:cNvPr>
          <p:cNvSpPr/>
          <p:nvPr userDrawn="1"/>
        </p:nvSpPr>
        <p:spPr>
          <a:xfrm>
            <a:off x="9448800" y="332603"/>
            <a:ext cx="2743200" cy="1095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153" name="object 28">
            <a:extLst>
              <a:ext uri="{FF2B5EF4-FFF2-40B4-BE49-F238E27FC236}">
                <a16:creationId xmlns:a16="http://schemas.microsoft.com/office/drawing/2014/main" id="{29CDF7D9-FF34-DD06-6BC2-E249DDA35EA8}"/>
              </a:ext>
            </a:extLst>
          </p:cNvPr>
          <p:cNvSpPr txBox="1"/>
          <p:nvPr userDrawn="1"/>
        </p:nvSpPr>
        <p:spPr>
          <a:xfrm>
            <a:off x="9966960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pc="100" baseline="0" dirty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pc="100" baseline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4" name="Picture 153" descr="Logo&#10;&#10;Description automatically generated with medium confidence">
            <a:extLst>
              <a:ext uri="{FF2B5EF4-FFF2-40B4-BE49-F238E27FC236}">
                <a16:creationId xmlns:a16="http://schemas.microsoft.com/office/drawing/2014/main" id="{15861145-AD72-D473-9CF6-F7744AD28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548641"/>
            <a:ext cx="2286000" cy="471815"/>
          </a:xfrm>
          <a:prstGeom prst="rect">
            <a:avLst/>
          </a:prstGeom>
        </p:spPr>
      </p:pic>
      <p:sp>
        <p:nvSpPr>
          <p:cNvPr id="155" name="object 9">
            <a:extLst>
              <a:ext uri="{FF2B5EF4-FFF2-40B4-BE49-F238E27FC236}">
                <a16:creationId xmlns:a16="http://schemas.microsoft.com/office/drawing/2014/main" id="{14ADC99A-9994-F7FE-E1CC-8B8D74A35ABF}"/>
              </a:ext>
            </a:extLst>
          </p:cNvPr>
          <p:cNvSpPr txBox="1">
            <a:spLocks/>
          </p:cNvSpPr>
          <p:nvPr userDrawn="1"/>
        </p:nvSpPr>
        <p:spPr>
          <a:xfrm>
            <a:off x="7112000" y="5669280"/>
            <a:ext cx="475498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80" indent="12700" algn="r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18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 Gathering of</a:t>
            </a:r>
            <a:r>
              <a:rPr lang="en-US" sz="18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18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18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18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177694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5">
            <a:extLst>
              <a:ext uri="{FF2B5EF4-FFF2-40B4-BE49-F238E27FC236}">
                <a16:creationId xmlns:a16="http://schemas.microsoft.com/office/drawing/2014/main" id="{7722C1FC-A127-E0AC-4C16-C40A7647137E}"/>
              </a:ext>
            </a:extLst>
          </p:cNvPr>
          <p:cNvGrpSpPr/>
          <p:nvPr userDrawn="1"/>
        </p:nvGrpSpPr>
        <p:grpSpPr>
          <a:xfrm>
            <a:off x="-14514" y="-22860"/>
            <a:ext cx="4429821" cy="6903720"/>
            <a:chOff x="0" y="0"/>
            <a:chExt cx="4429819" cy="6858000"/>
          </a:xfrm>
        </p:grpSpPr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20A6BC7A-E77D-3457-29D9-CBF85F568C7D}"/>
                </a:ext>
              </a:extLst>
            </p:cNvPr>
            <p:cNvSpPr/>
            <p:nvPr/>
          </p:nvSpPr>
          <p:spPr>
            <a:xfrm>
              <a:off x="-1" y="0"/>
              <a:ext cx="4227031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grpSp>
          <p:nvGrpSpPr>
            <p:cNvPr id="30" name="object 27">
              <a:extLst>
                <a:ext uri="{FF2B5EF4-FFF2-40B4-BE49-F238E27FC236}">
                  <a16:creationId xmlns:a16="http://schemas.microsoft.com/office/drawing/2014/main" id="{D75B9E5C-A617-E305-CB3F-E3A3048D2E61}"/>
                </a:ext>
              </a:extLst>
            </p:cNvPr>
            <p:cNvGrpSpPr/>
            <p:nvPr/>
          </p:nvGrpSpPr>
          <p:grpSpPr>
            <a:xfrm>
              <a:off x="1297822" y="0"/>
              <a:ext cx="3131998" cy="6858001"/>
              <a:chOff x="0" y="0"/>
              <a:chExt cx="3131997" cy="6858000"/>
            </a:xfrm>
          </p:grpSpPr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6BEA9FC8-8ADD-E608-6934-6C5174FDF84A}"/>
                  </a:ext>
                </a:extLst>
              </p:cNvPr>
              <p:cNvSpPr/>
              <p:nvPr/>
            </p:nvSpPr>
            <p:spPr>
              <a:xfrm>
                <a:off x="0" y="0"/>
                <a:ext cx="3131998" cy="68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9972" y="0"/>
                    </a:lnTo>
                    <a:lnTo>
                      <a:pt x="0" y="21600"/>
                    </a:lnTo>
                    <a:lnTo>
                      <a:pt x="417" y="21600"/>
                    </a:lnTo>
                    <a:lnTo>
                      <a:pt x="12026" y="9087"/>
                    </a:lnTo>
                    <a:lnTo>
                      <a:pt x="13093" y="908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2" name="Triangle">
                <a:extLst>
                  <a:ext uri="{FF2B5EF4-FFF2-40B4-BE49-F238E27FC236}">
                    <a16:creationId xmlns:a16="http://schemas.microsoft.com/office/drawing/2014/main" id="{F0113718-9CC3-63EB-98F4-3823AFDE0199}"/>
                  </a:ext>
                </a:extLst>
              </p:cNvPr>
              <p:cNvSpPr/>
              <p:nvPr/>
            </p:nvSpPr>
            <p:spPr>
              <a:xfrm>
                <a:off x="1743814" y="2885248"/>
                <a:ext cx="154672" cy="3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970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</p:grpSp>
      </p:grpSp>
      <p:grpSp>
        <p:nvGrpSpPr>
          <p:cNvPr id="34" name="object 25">
            <a:extLst>
              <a:ext uri="{FF2B5EF4-FFF2-40B4-BE49-F238E27FC236}">
                <a16:creationId xmlns:a16="http://schemas.microsoft.com/office/drawing/2014/main" id="{16F80BC7-8E75-7038-E42C-37B02569DA75}"/>
              </a:ext>
            </a:extLst>
          </p:cNvPr>
          <p:cNvGrpSpPr/>
          <p:nvPr userDrawn="1"/>
        </p:nvGrpSpPr>
        <p:grpSpPr>
          <a:xfrm flipH="1" flipV="1">
            <a:off x="7776693" y="-22860"/>
            <a:ext cx="4429821" cy="6903720"/>
            <a:chOff x="0" y="0"/>
            <a:chExt cx="4429819" cy="6858000"/>
          </a:xfrm>
        </p:grpSpPr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2F4C09FF-2443-C6A6-0293-21727CD9DDF6}"/>
                </a:ext>
              </a:extLst>
            </p:cNvPr>
            <p:cNvSpPr/>
            <p:nvPr/>
          </p:nvSpPr>
          <p:spPr>
            <a:xfrm>
              <a:off x="-1" y="0"/>
              <a:ext cx="4227031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grpSp>
          <p:nvGrpSpPr>
            <p:cNvPr id="36" name="object 27">
              <a:extLst>
                <a:ext uri="{FF2B5EF4-FFF2-40B4-BE49-F238E27FC236}">
                  <a16:creationId xmlns:a16="http://schemas.microsoft.com/office/drawing/2014/main" id="{93AD175D-9B65-ECB1-AB70-18D69F7E51E2}"/>
                </a:ext>
              </a:extLst>
            </p:cNvPr>
            <p:cNvGrpSpPr/>
            <p:nvPr/>
          </p:nvGrpSpPr>
          <p:grpSpPr>
            <a:xfrm>
              <a:off x="1297822" y="0"/>
              <a:ext cx="3131998" cy="6858001"/>
              <a:chOff x="0" y="0"/>
              <a:chExt cx="3131997" cy="6858000"/>
            </a:xfrm>
          </p:grpSpPr>
          <p:sp>
            <p:nvSpPr>
              <p:cNvPr id="37" name="Shape">
                <a:extLst>
                  <a:ext uri="{FF2B5EF4-FFF2-40B4-BE49-F238E27FC236}">
                    <a16:creationId xmlns:a16="http://schemas.microsoft.com/office/drawing/2014/main" id="{16B97CA0-C670-864E-80D6-C20C2BE3A3C6}"/>
                  </a:ext>
                </a:extLst>
              </p:cNvPr>
              <p:cNvSpPr/>
              <p:nvPr/>
            </p:nvSpPr>
            <p:spPr>
              <a:xfrm>
                <a:off x="0" y="0"/>
                <a:ext cx="3131998" cy="68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9972" y="0"/>
                    </a:lnTo>
                    <a:lnTo>
                      <a:pt x="0" y="21600"/>
                    </a:lnTo>
                    <a:lnTo>
                      <a:pt x="417" y="21600"/>
                    </a:lnTo>
                    <a:lnTo>
                      <a:pt x="12026" y="9087"/>
                    </a:lnTo>
                    <a:lnTo>
                      <a:pt x="13093" y="908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8" name="Triangle">
                <a:extLst>
                  <a:ext uri="{FF2B5EF4-FFF2-40B4-BE49-F238E27FC236}">
                    <a16:creationId xmlns:a16="http://schemas.microsoft.com/office/drawing/2014/main" id="{0CC069D4-307E-5CD0-5F29-6261D9A032DB}"/>
                  </a:ext>
                </a:extLst>
              </p:cNvPr>
              <p:cNvSpPr/>
              <p:nvPr/>
            </p:nvSpPr>
            <p:spPr>
              <a:xfrm>
                <a:off x="1743814" y="2885248"/>
                <a:ext cx="154672" cy="3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970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</p:grpSp>
      </p:grp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4F9291D-E240-9EDA-4878-DB0114FF68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8682" y="3090446"/>
            <a:ext cx="5354637" cy="67710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kumimoji="0" lang="en-US" sz="4400" b="1" spc="-215" normalizeH="0" smtClean="0">
                <a:ln>
                  <a:noFill/>
                </a:ln>
                <a:solidFill>
                  <a:srgbClr val="7FBD42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700" fontAlgn="auto" hangingPunct="0">
              <a:spcBef>
                <a:spcPts val="100"/>
              </a:spcBef>
            </a:pPr>
            <a:r>
              <a:rPr lang="en-US" dirty="0"/>
              <a:t>Section Title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E97AA8C1-EF5D-EFD4-7ABE-C4A6F50ADDDE}"/>
              </a:ext>
            </a:extLst>
          </p:cNvPr>
          <p:cNvSpPr/>
          <p:nvPr userDrawn="1"/>
        </p:nvSpPr>
        <p:spPr>
          <a:xfrm>
            <a:off x="9187599" y="5486400"/>
            <a:ext cx="3004401" cy="108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712BEEF5-540F-C796-E2E3-8E5BD64BE15A}"/>
              </a:ext>
            </a:extLst>
          </p:cNvPr>
          <p:cNvSpPr txBox="1"/>
          <p:nvPr userDrawn="1"/>
        </p:nvSpPr>
        <p:spPr>
          <a:xfrm>
            <a:off x="10106304" y="6309360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pc="7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5" name="object 6">
            <a:extLst>
              <a:ext uri="{FF2B5EF4-FFF2-40B4-BE49-F238E27FC236}">
                <a16:creationId xmlns:a16="http://schemas.microsoft.com/office/drawing/2014/main" id="{D7A1C2B8-5AEC-D33D-849D-A50D3BAA7F78}"/>
              </a:ext>
            </a:extLst>
          </p:cNvPr>
          <p:cNvSpPr txBox="1"/>
          <p:nvPr userDrawn="1"/>
        </p:nvSpPr>
        <p:spPr>
          <a:xfrm>
            <a:off x="457200" y="45720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pc="-69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9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pc="9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pc="-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9144000" y="6581001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 algn="r"/>
            <a:r>
              <a:rPr lang="en-US" sz="1000" dirty="0">
                <a:solidFill>
                  <a:schemeClr val="bg1"/>
                </a:solidFill>
              </a:rPr>
              <a:t>@ 2022 Dynamic Communities</a:t>
            </a:r>
          </a:p>
        </p:txBody>
      </p:sp>
      <p:pic>
        <p:nvPicPr>
          <p:cNvPr id="96" name="Picture 95" descr="Logo&#10;&#10;Description automatically generated with medium confidence">
            <a:extLst>
              <a:ext uri="{FF2B5EF4-FFF2-40B4-BE49-F238E27FC236}">
                <a16:creationId xmlns:a16="http://schemas.microsoft.com/office/drawing/2014/main" id="{FC11CE2B-EFA0-73CE-C9DD-A40146D5EB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715670"/>
            <a:ext cx="2468880" cy="5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8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F2BC7AB-F7C2-246E-E09F-8F340E96BB55}"/>
              </a:ext>
            </a:extLst>
          </p:cNvPr>
          <p:cNvGrpSpPr/>
          <p:nvPr userDrawn="1"/>
        </p:nvGrpSpPr>
        <p:grpSpPr>
          <a:xfrm>
            <a:off x="6458988" y="-22860"/>
            <a:ext cx="5733012" cy="6903721"/>
            <a:chOff x="5244091" y="-22860"/>
            <a:chExt cx="5733012" cy="6903721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CB1ED5BC-5640-6437-0B87-7D4477F621DF}"/>
                </a:ext>
              </a:extLst>
            </p:cNvPr>
            <p:cNvSpPr/>
            <p:nvPr userDrawn="1"/>
          </p:nvSpPr>
          <p:spPr>
            <a:xfrm>
              <a:off x="5419176" y="-22860"/>
              <a:ext cx="5557927" cy="6903720"/>
            </a:xfrm>
            <a:prstGeom prst="rect">
              <a:avLst/>
            </a:prstGeom>
            <a:blipFill rotWithShape="1">
              <a:blip r:embed="rId2"/>
              <a:srcRect/>
              <a:stretch>
                <a:fillRect r="-21859"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32994E8E-2357-50A8-5E19-6A557153D122}"/>
                </a:ext>
              </a:extLst>
            </p:cNvPr>
            <p:cNvSpPr/>
            <p:nvPr userDrawn="1"/>
          </p:nvSpPr>
          <p:spPr>
            <a:xfrm>
              <a:off x="5244091" y="-22860"/>
              <a:ext cx="3131707" cy="690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0" y="6400800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 dirty="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0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548640" y="685800"/>
            <a:ext cx="94336" cy="64008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B6F6FFC3-C3DE-0D18-3051-F0A84D2D6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75" y="1698625"/>
            <a:ext cx="5760720" cy="43100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Item 5</a:t>
            </a:r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33B92DC-C992-E058-8FA4-991E8DBB3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520" y="640080"/>
            <a:ext cx="5354637" cy="67710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en-US" sz="4400" b="1" spc="-215" normalizeH="0" smtClean="0">
                <a:ln>
                  <a:noFill/>
                </a:ln>
                <a:solidFill>
                  <a:srgbClr val="7FBD42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700" fontAlgn="auto" hangingPunct="0">
              <a:spcBef>
                <a:spcPts val="100"/>
              </a:spcBef>
            </a:pPr>
            <a:r>
              <a:rPr lang="en-US" dirty="0"/>
              <a:t>Section Title</a:t>
            </a: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87136137-281B-665A-436C-2C613DD41CAD}"/>
              </a:ext>
            </a:extLst>
          </p:cNvPr>
          <p:cNvSpPr txBox="1">
            <a:spLocks/>
          </p:cNvSpPr>
          <p:nvPr userDrawn="1"/>
        </p:nvSpPr>
        <p:spPr>
          <a:xfrm>
            <a:off x="7112000" y="5669280"/>
            <a:ext cx="475498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80" indent="12700" algn="r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8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18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 Gathering of</a:t>
            </a:r>
            <a:r>
              <a:rPr lang="en-US" sz="18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18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18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18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18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id="{6EDAB479-DE0B-E9AF-59A4-075C6DC7B221}"/>
              </a:ext>
            </a:extLst>
          </p:cNvPr>
          <p:cNvSpPr/>
          <p:nvPr userDrawn="1"/>
        </p:nvSpPr>
        <p:spPr>
          <a:xfrm>
            <a:off x="9448800" y="332603"/>
            <a:ext cx="2743200" cy="1095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id="{768369BC-603E-3C5F-3FFA-EE67A53BC843}"/>
              </a:ext>
            </a:extLst>
          </p:cNvPr>
          <p:cNvSpPr txBox="1"/>
          <p:nvPr userDrawn="1"/>
        </p:nvSpPr>
        <p:spPr>
          <a:xfrm>
            <a:off x="9966960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pc="100" baseline="0" dirty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pc="100" baseline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7" name="Picture 36" descr="Logo&#10;&#10;Description automatically generated with medium confidence">
            <a:extLst>
              <a:ext uri="{FF2B5EF4-FFF2-40B4-BE49-F238E27FC236}">
                <a16:creationId xmlns:a16="http://schemas.microsoft.com/office/drawing/2014/main" id="{14A38209-398D-A7A0-29FE-C0D3F9753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548641"/>
            <a:ext cx="2286000" cy="4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9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0" y="6400800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 dirty="0"/>
              <a:t>@ 2022 Dynamic Communities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:a16="http://schemas.microsoft.com/office/drawing/2014/main" id="{51AA43FF-A696-5567-0C3A-FF5C7E43DC02}"/>
              </a:ext>
            </a:extLst>
          </p:cNvPr>
          <p:cNvSpPr/>
          <p:nvPr userDrawn="1"/>
        </p:nvSpPr>
        <p:spPr>
          <a:xfrm>
            <a:off x="1311440" y="5378069"/>
            <a:ext cx="3620757" cy="28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94725E8-F135-1830-26B8-E291C242E208}"/>
              </a:ext>
            </a:extLst>
          </p:cNvPr>
          <p:cNvSpPr/>
          <p:nvPr/>
        </p:nvSpPr>
        <p:spPr>
          <a:xfrm>
            <a:off x="1524" y="0"/>
            <a:ext cx="12188952" cy="914400"/>
          </a:xfrm>
          <a:prstGeom prst="rect">
            <a:avLst/>
          </a:prstGeom>
          <a:blipFill rotWithShape="1">
            <a:blip r:embed="rId2"/>
            <a:srcRect/>
            <a:stretch>
              <a:fillRect l="-6870" t="-658028" b="-390"/>
            </a:stretch>
          </a:blip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155D7197-00FD-D249-5216-E3B1B9983E78}"/>
              </a:ext>
            </a:extLst>
          </p:cNvPr>
          <p:cNvSpPr/>
          <p:nvPr userDrawn="1"/>
        </p:nvSpPr>
        <p:spPr>
          <a:xfrm>
            <a:off x="457200" y="137160"/>
            <a:ext cx="94336" cy="64008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33B92DC-C992-E058-8FA4-991E8DBB3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364" y="164813"/>
            <a:ext cx="8750980" cy="58477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en-US" sz="3800" b="1" spc="-215" normalizeH="0" smtClean="0">
                <a:ln>
                  <a:noFill/>
                </a:ln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>
              <a:defRPr kumimoji="0" lang="en-US" normalizeH="0" smtClean="0">
                <a:ln>
                  <a:noFill/>
                </a:ln>
                <a:effectLst/>
              </a:defRPr>
            </a:lvl2pPr>
            <a:lvl3pPr>
              <a:defRPr kumimoji="0" lang="en-US" normalizeH="0" smtClean="0">
                <a:ln>
                  <a:noFill/>
                </a:ln>
                <a:effectLst/>
              </a:defRPr>
            </a:lvl3pPr>
            <a:lvl4pPr>
              <a:defRPr kumimoji="0" lang="en-US" normalizeH="0" smtClean="0">
                <a:ln>
                  <a:noFill/>
                </a:ln>
                <a:effectLst/>
              </a:defRPr>
            </a:lvl4pPr>
            <a:lvl5pPr>
              <a:defRPr kumimoji="0" lang="en-US" normalizeH="0">
                <a:ln>
                  <a:noFill/>
                </a:ln>
                <a:effectLst/>
              </a:defRPr>
            </a:lvl5pPr>
          </a:lstStyle>
          <a:p>
            <a:pPr lvl="0" indent="12700" fontAlgn="auto" hangingPunct="0">
              <a:spcBef>
                <a:spcPts val="100"/>
              </a:spcBef>
            </a:pPr>
            <a:r>
              <a:rPr lang="en-US" dirty="0"/>
              <a:t>Content Header</a:t>
            </a:r>
          </a:p>
        </p:txBody>
      </p:sp>
      <p:sp>
        <p:nvSpPr>
          <p:cNvPr id="7" name="Text Placeholder 111">
            <a:extLst>
              <a:ext uri="{FF2B5EF4-FFF2-40B4-BE49-F238E27FC236}">
                <a16:creationId xmlns:a16="http://schemas.microsoft.com/office/drawing/2014/main" id="{8078B32E-EF5A-1B85-DBCD-4F8AF18C4E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96974"/>
            <a:ext cx="11277600" cy="513901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Item 5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5A2763F-A704-7424-CDE0-AB6A41EA2E1A}"/>
              </a:ext>
            </a:extLst>
          </p:cNvPr>
          <p:cNvSpPr txBox="1"/>
          <p:nvPr userDrawn="1"/>
        </p:nvSpPr>
        <p:spPr>
          <a:xfrm>
            <a:off x="8595360" y="6309360"/>
            <a:ext cx="3108960" cy="464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 algn="r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z="1400" spc="-69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spc="90" dirty="0"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z="1400" spc="9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80" indent="12700" algn="r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spc="65" dirty="0"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z="1400" spc="-25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spc="25" dirty="0"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27880F3-800F-1786-4A7B-CFC88ACA2D8F}"/>
              </a:ext>
            </a:extLst>
          </p:cNvPr>
          <p:cNvSpPr/>
          <p:nvPr userDrawn="1"/>
        </p:nvSpPr>
        <p:spPr>
          <a:xfrm>
            <a:off x="10376190" y="114300"/>
            <a:ext cx="1828800" cy="685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702" y="0"/>
                </a:lnTo>
                <a:lnTo>
                  <a:pt x="3365" y="44"/>
                </a:lnTo>
                <a:lnTo>
                  <a:pt x="3037" y="174"/>
                </a:lnTo>
                <a:lnTo>
                  <a:pt x="2718" y="386"/>
                </a:lnTo>
                <a:lnTo>
                  <a:pt x="2410" y="676"/>
                </a:lnTo>
                <a:lnTo>
                  <a:pt x="2115" y="1040"/>
                </a:lnTo>
                <a:lnTo>
                  <a:pt x="1834" y="1474"/>
                </a:lnTo>
                <a:lnTo>
                  <a:pt x="1567" y="1976"/>
                </a:lnTo>
                <a:lnTo>
                  <a:pt x="1317" y="2540"/>
                </a:lnTo>
                <a:lnTo>
                  <a:pt x="1084" y="3163"/>
                </a:lnTo>
                <a:lnTo>
                  <a:pt x="871" y="3842"/>
                </a:lnTo>
                <a:lnTo>
                  <a:pt x="677" y="4571"/>
                </a:lnTo>
                <a:lnTo>
                  <a:pt x="505" y="5349"/>
                </a:lnTo>
                <a:lnTo>
                  <a:pt x="356" y="6170"/>
                </a:lnTo>
                <a:lnTo>
                  <a:pt x="232" y="7031"/>
                </a:lnTo>
                <a:lnTo>
                  <a:pt x="132" y="7929"/>
                </a:lnTo>
                <a:lnTo>
                  <a:pt x="60" y="8859"/>
                </a:lnTo>
                <a:lnTo>
                  <a:pt x="15" y="9817"/>
                </a:lnTo>
                <a:lnTo>
                  <a:pt x="0" y="10800"/>
                </a:lnTo>
                <a:lnTo>
                  <a:pt x="15" y="11783"/>
                </a:lnTo>
                <a:lnTo>
                  <a:pt x="60" y="12741"/>
                </a:lnTo>
                <a:lnTo>
                  <a:pt x="132" y="13671"/>
                </a:lnTo>
                <a:lnTo>
                  <a:pt x="232" y="14569"/>
                </a:lnTo>
                <a:lnTo>
                  <a:pt x="356" y="15430"/>
                </a:lnTo>
                <a:lnTo>
                  <a:pt x="505" y="16251"/>
                </a:lnTo>
                <a:lnTo>
                  <a:pt x="677" y="17028"/>
                </a:lnTo>
                <a:lnTo>
                  <a:pt x="871" y="17758"/>
                </a:lnTo>
                <a:lnTo>
                  <a:pt x="1084" y="18437"/>
                </a:lnTo>
                <a:lnTo>
                  <a:pt x="1317" y="19060"/>
                </a:lnTo>
                <a:lnTo>
                  <a:pt x="1567" y="19624"/>
                </a:lnTo>
                <a:lnTo>
                  <a:pt x="1834" y="20126"/>
                </a:lnTo>
                <a:lnTo>
                  <a:pt x="2115" y="20560"/>
                </a:lnTo>
                <a:lnTo>
                  <a:pt x="2410" y="20924"/>
                </a:lnTo>
                <a:lnTo>
                  <a:pt x="2718" y="21214"/>
                </a:lnTo>
                <a:lnTo>
                  <a:pt x="3037" y="21426"/>
                </a:lnTo>
                <a:lnTo>
                  <a:pt x="3365" y="21556"/>
                </a:lnTo>
                <a:lnTo>
                  <a:pt x="3702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2AE32D7A-7BFD-DACB-184D-BA6CEF6DE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29873"/>
            <a:ext cx="1600200" cy="330271"/>
          </a:xfrm>
          <a:prstGeom prst="rect">
            <a:avLst/>
          </a:prstGeom>
        </p:spPr>
      </p:pic>
      <p:sp>
        <p:nvSpPr>
          <p:cNvPr id="11" name="object 28">
            <a:extLst>
              <a:ext uri="{FF2B5EF4-FFF2-40B4-BE49-F238E27FC236}">
                <a16:creationId xmlns:a16="http://schemas.microsoft.com/office/drawing/2014/main" id="{AE9DA2F4-AED3-F2A9-0E8B-D5FDCE8FF8A0}"/>
              </a:ext>
            </a:extLst>
          </p:cNvPr>
          <p:cNvSpPr txBox="1"/>
          <p:nvPr userDrawn="1"/>
        </p:nvSpPr>
        <p:spPr>
          <a:xfrm>
            <a:off x="10675260" y="621538"/>
            <a:ext cx="13716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" spc="100" baseline="0" dirty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z="800" spc="100" baseline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82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4">
            <a:extLst>
              <a:ext uri="{FF2B5EF4-FFF2-40B4-BE49-F238E27FC236}">
                <a16:creationId xmlns:a16="http://schemas.microsoft.com/office/drawing/2014/main" id="{8C7378A6-45B7-E201-A3CC-DE331C5DE755}"/>
              </a:ext>
            </a:extLst>
          </p:cNvPr>
          <p:cNvSpPr txBox="1"/>
          <p:nvPr userDrawn="1"/>
        </p:nvSpPr>
        <p:spPr>
          <a:xfrm>
            <a:off x="267381" y="6500508"/>
            <a:ext cx="2682240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 spc="5">
                <a:solidFill>
                  <a:srgbClr val="3C47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@ </a:t>
            </a:r>
            <a:r>
              <a:rPr spc="45" dirty="0"/>
              <a:t>2022 </a:t>
            </a:r>
            <a:r>
              <a:rPr spc="114" dirty="0"/>
              <a:t>Dynamic</a:t>
            </a:r>
            <a:r>
              <a:rPr spc="-125" dirty="0"/>
              <a:t> </a:t>
            </a:r>
            <a:r>
              <a:rPr spc="114" dirty="0"/>
              <a:t>Communities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747D17F-8049-00E0-0D9F-4050CB91654D}"/>
              </a:ext>
            </a:extLst>
          </p:cNvPr>
          <p:cNvSpPr/>
          <p:nvPr/>
        </p:nvSpPr>
        <p:spPr>
          <a:xfrm>
            <a:off x="-30480" y="6051"/>
            <a:ext cx="12252961" cy="6845899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613F70EA-798C-9580-A6E7-E435FE532BCA}"/>
              </a:ext>
            </a:extLst>
          </p:cNvPr>
          <p:cNvSpPr/>
          <p:nvPr userDrawn="1"/>
        </p:nvSpPr>
        <p:spPr>
          <a:xfrm>
            <a:off x="381000" y="274320"/>
            <a:ext cx="11430000" cy="5212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AD904B-F342-5366-3F1C-067299143AE3}"/>
              </a:ext>
            </a:extLst>
          </p:cNvPr>
          <p:cNvSpPr txBox="1"/>
          <p:nvPr userDrawn="1"/>
        </p:nvSpPr>
        <p:spPr>
          <a:xfrm>
            <a:off x="457200" y="6400800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@ 2022 Dynamic Communities</a:t>
            </a: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F132E8A8-2D67-3511-A7BC-67004351E5F6}"/>
              </a:ext>
            </a:extLst>
          </p:cNvPr>
          <p:cNvSpPr txBox="1"/>
          <p:nvPr userDrawn="1"/>
        </p:nvSpPr>
        <p:spPr>
          <a:xfrm>
            <a:off x="457200" y="5669280"/>
            <a:ext cx="3108960" cy="59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Decrease</a:t>
            </a:r>
            <a:r>
              <a:rPr spc="-69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9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Complexities,</a:t>
            </a:r>
            <a:endParaRPr lang="en-US" spc="9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5080" indent="12700">
              <a:lnSpc>
                <a:spcPct val="109800"/>
              </a:lnSpc>
              <a:defRPr spc="10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Deliver</a:t>
            </a:r>
            <a:r>
              <a:rPr spc="-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pc="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C20EE-85F5-15F1-F2A0-879ED7A2A6F2}"/>
              </a:ext>
            </a:extLst>
          </p:cNvPr>
          <p:cNvGrpSpPr/>
          <p:nvPr userDrawn="1"/>
        </p:nvGrpSpPr>
        <p:grpSpPr>
          <a:xfrm>
            <a:off x="9477828" y="5588364"/>
            <a:ext cx="2743200" cy="1095468"/>
            <a:chOff x="9448800" y="332603"/>
            <a:chExt cx="2743200" cy="1095468"/>
          </a:xfrm>
        </p:grpSpPr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1BF6EC17-A997-F964-1FA8-6AD93CBA0CF2}"/>
                </a:ext>
              </a:extLst>
            </p:cNvPr>
            <p:cNvSpPr/>
            <p:nvPr userDrawn="1"/>
          </p:nvSpPr>
          <p:spPr>
            <a:xfrm>
              <a:off x="9448800" y="332603"/>
              <a:ext cx="2743200" cy="109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3DBA4FA8-119E-B8B0-CBE1-38EF921DA304}"/>
                </a:ext>
              </a:extLst>
            </p:cNvPr>
            <p:cNvSpPr txBox="1"/>
            <p:nvPr userDrawn="1"/>
          </p:nvSpPr>
          <p:spPr>
            <a:xfrm>
              <a:off x="9966960" y="1115025"/>
              <a:ext cx="1980593" cy="1846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indent="12700" algn="r">
                <a:spcBef>
                  <a:spcPts val="100"/>
                </a:spcBef>
                <a:defRPr sz="1200" spc="140">
                  <a:solidFill>
                    <a:srgbClr val="252F3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pc="100" baseline="0" dirty="0">
                  <a:latin typeface="Poppins" panose="00000500000000000000" pitchFamily="2" charset="0"/>
                  <a:cs typeface="Poppins" panose="00000500000000000000" pitchFamily="2" charset="0"/>
                </a:rPr>
                <a:t>For Users, By Users</a:t>
              </a:r>
              <a:endParaRPr spc="100" baseline="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5" name="Picture 3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46028F5-24D2-822C-BC63-4B6DF798C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080" y="548641"/>
              <a:ext cx="2286000" cy="471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77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0DE49C6E-AD26-4D7B-11C2-94541D39FC41}"/>
              </a:ext>
            </a:extLst>
          </p:cNvPr>
          <p:cNvGrpSpPr/>
          <p:nvPr userDrawn="1"/>
        </p:nvGrpSpPr>
        <p:grpSpPr>
          <a:xfrm>
            <a:off x="5244091" y="0"/>
            <a:ext cx="6947910" cy="6858002"/>
            <a:chOff x="27708" y="0"/>
            <a:chExt cx="6947908" cy="6858001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E787B046-7824-D304-C647-6BCBE68C719F}"/>
                </a:ext>
              </a:extLst>
            </p:cNvPr>
            <p:cNvSpPr/>
            <p:nvPr/>
          </p:nvSpPr>
          <p:spPr>
            <a:xfrm>
              <a:off x="202793" y="0"/>
              <a:ext cx="6772823" cy="6858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7A23D6D-B470-1FA6-693B-A6C194BDEF22}"/>
                </a:ext>
              </a:extLst>
            </p:cNvPr>
            <p:cNvSpPr/>
            <p:nvPr/>
          </p:nvSpPr>
          <p:spPr>
            <a:xfrm>
              <a:off x="27708" y="0"/>
              <a:ext cx="3131706" cy="68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2" y="0"/>
                  </a:moveTo>
                  <a:lnTo>
                    <a:pt x="21185" y="0"/>
                  </a:lnTo>
                  <a:lnTo>
                    <a:pt x="9563" y="12525"/>
                  </a:lnTo>
                  <a:lnTo>
                    <a:pt x="8589" y="12425"/>
                  </a:lnTo>
                  <a:lnTo>
                    <a:pt x="0" y="21600"/>
                  </a:lnTo>
                  <a:lnTo>
                    <a:pt x="1628" y="21600"/>
                  </a:lnTo>
                  <a:lnTo>
                    <a:pt x="21600" y="2"/>
                  </a:lnTo>
                  <a:lnTo>
                    <a:pt x="2158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3738704-61A8-4A72-2FF1-02AB5E9668A3}"/>
                </a:ext>
              </a:extLst>
            </p:cNvPr>
            <p:cNvSpPr/>
            <p:nvPr/>
          </p:nvSpPr>
          <p:spPr>
            <a:xfrm>
              <a:off x="3967772" y="353109"/>
              <a:ext cx="3004401" cy="108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702" y="0"/>
                  </a:lnTo>
                  <a:lnTo>
                    <a:pt x="3365" y="44"/>
                  </a:lnTo>
                  <a:lnTo>
                    <a:pt x="3037" y="174"/>
                  </a:lnTo>
                  <a:lnTo>
                    <a:pt x="2718" y="386"/>
                  </a:lnTo>
                  <a:lnTo>
                    <a:pt x="2410" y="676"/>
                  </a:lnTo>
                  <a:lnTo>
                    <a:pt x="2115" y="1040"/>
                  </a:lnTo>
                  <a:lnTo>
                    <a:pt x="1834" y="1474"/>
                  </a:lnTo>
                  <a:lnTo>
                    <a:pt x="1567" y="1976"/>
                  </a:lnTo>
                  <a:lnTo>
                    <a:pt x="1317" y="2540"/>
                  </a:lnTo>
                  <a:lnTo>
                    <a:pt x="1084" y="3163"/>
                  </a:lnTo>
                  <a:lnTo>
                    <a:pt x="871" y="3842"/>
                  </a:lnTo>
                  <a:lnTo>
                    <a:pt x="677" y="4571"/>
                  </a:lnTo>
                  <a:lnTo>
                    <a:pt x="505" y="5349"/>
                  </a:lnTo>
                  <a:lnTo>
                    <a:pt x="356" y="6170"/>
                  </a:lnTo>
                  <a:lnTo>
                    <a:pt x="232" y="7031"/>
                  </a:lnTo>
                  <a:lnTo>
                    <a:pt x="132" y="7929"/>
                  </a:lnTo>
                  <a:lnTo>
                    <a:pt x="60" y="8859"/>
                  </a:lnTo>
                  <a:lnTo>
                    <a:pt x="15" y="9817"/>
                  </a:lnTo>
                  <a:lnTo>
                    <a:pt x="0" y="10800"/>
                  </a:lnTo>
                  <a:lnTo>
                    <a:pt x="15" y="11783"/>
                  </a:lnTo>
                  <a:lnTo>
                    <a:pt x="60" y="12741"/>
                  </a:lnTo>
                  <a:lnTo>
                    <a:pt x="132" y="13671"/>
                  </a:lnTo>
                  <a:lnTo>
                    <a:pt x="232" y="14569"/>
                  </a:lnTo>
                  <a:lnTo>
                    <a:pt x="356" y="15430"/>
                  </a:lnTo>
                  <a:lnTo>
                    <a:pt x="505" y="16251"/>
                  </a:lnTo>
                  <a:lnTo>
                    <a:pt x="677" y="17028"/>
                  </a:lnTo>
                  <a:lnTo>
                    <a:pt x="871" y="17758"/>
                  </a:lnTo>
                  <a:lnTo>
                    <a:pt x="1084" y="18437"/>
                  </a:lnTo>
                  <a:lnTo>
                    <a:pt x="1317" y="19060"/>
                  </a:lnTo>
                  <a:lnTo>
                    <a:pt x="1567" y="19624"/>
                  </a:lnTo>
                  <a:lnTo>
                    <a:pt x="1834" y="20126"/>
                  </a:lnTo>
                  <a:lnTo>
                    <a:pt x="2115" y="20560"/>
                  </a:lnTo>
                  <a:lnTo>
                    <a:pt x="2410" y="20924"/>
                  </a:lnTo>
                  <a:lnTo>
                    <a:pt x="2718" y="21214"/>
                  </a:lnTo>
                  <a:lnTo>
                    <a:pt x="3037" y="21426"/>
                  </a:lnTo>
                  <a:lnTo>
                    <a:pt x="3365" y="21556"/>
                  </a:lnTo>
                  <a:lnTo>
                    <a:pt x="370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31" name="object 28">
            <a:extLst>
              <a:ext uri="{FF2B5EF4-FFF2-40B4-BE49-F238E27FC236}">
                <a16:creationId xmlns:a16="http://schemas.microsoft.com/office/drawing/2014/main" id="{42D63D86-3F71-9DD4-09CD-8D007D652177}"/>
              </a:ext>
            </a:extLst>
          </p:cNvPr>
          <p:cNvSpPr txBox="1"/>
          <p:nvPr userDrawn="1"/>
        </p:nvSpPr>
        <p:spPr>
          <a:xfrm>
            <a:off x="10106304" y="1115025"/>
            <a:ext cx="198059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200" spc="14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pc="100" baseline="0" dirty="0">
                <a:latin typeface="Poppins" panose="00000500000000000000" pitchFamily="2" charset="0"/>
                <a:cs typeface="Poppins" panose="00000500000000000000" pitchFamily="2" charset="0"/>
              </a:rPr>
              <a:t>For Users, By Users</a:t>
            </a:r>
            <a:endParaRPr spc="100" baseline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5DA7DB78-4353-FCDC-7E46-7FC7A8177AB5}"/>
              </a:ext>
            </a:extLst>
          </p:cNvPr>
          <p:cNvSpPr txBox="1">
            <a:spLocks/>
          </p:cNvSpPr>
          <p:nvPr userDrawn="1"/>
        </p:nvSpPr>
        <p:spPr>
          <a:xfrm>
            <a:off x="6583680" y="5669280"/>
            <a:ext cx="5283306" cy="729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7FBD42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R="5080" indent="12700" algn="r" hangingPunct="1">
              <a:lnSpc>
                <a:spcPct val="110000"/>
              </a:lnSpc>
              <a:spcBef>
                <a:spcPts val="100"/>
              </a:spcBef>
              <a:defRPr sz="2100" b="0">
                <a:solidFill>
                  <a:srgbClr val="252F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Largest Independent Gathering of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the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Microsoft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User</a:t>
            </a:r>
            <a:r>
              <a:rPr lang="en-US" sz="2100" b="0" spc="-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</a:t>
            </a:r>
            <a:r>
              <a:rPr lang="en-US" sz="2100" b="0" spc="100" dirty="0">
                <a:solidFill>
                  <a:schemeClr val="bg1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Ecosystem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5B3A01-1E19-F079-E39B-433C7BBB76A2}"/>
              </a:ext>
            </a:extLst>
          </p:cNvPr>
          <p:cNvSpPr txBox="1"/>
          <p:nvPr userDrawn="1"/>
        </p:nvSpPr>
        <p:spPr>
          <a:xfrm>
            <a:off x="457200" y="6400800"/>
            <a:ext cx="2743200" cy="27699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1000" dirty="0"/>
              <a:t>@ 2022 Dynamic Communities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AFFE509-868A-08C7-6D0B-C9CD0B83A8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48640"/>
            <a:ext cx="2468880" cy="5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8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36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36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pad-plus-plus.org/" TargetMode="External"/><Relationship Id="rId2" Type="http://schemas.openxmlformats.org/officeDocument/2006/relationships/hyperlink" Target="https://learn.microsoft.com/en-us/dynamics/s-e/gp/mdgp2018_dexterityreleases_376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rnoldz.com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AFCCA7-79D1-5C04-F21C-AA4D73F9F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" y="1877959"/>
            <a:ext cx="5354637" cy="3052631"/>
          </a:xfrm>
        </p:spPr>
        <p:txBody>
          <a:bodyPr/>
          <a:lstStyle/>
          <a:p>
            <a:r>
              <a:rPr lang="en-US" b="0" dirty="0"/>
              <a:t>Let Macros in Dynamics GP be your Superpower for Repetitive Tasks and Mass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D3FDF-936C-E188-274D-067FFD80A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John Arnold</a:t>
            </a:r>
          </a:p>
          <a:p>
            <a:r>
              <a:rPr lang="en-US" dirty="0"/>
              <a:t>Senior Software Engineer</a:t>
            </a:r>
          </a:p>
          <a:p>
            <a:r>
              <a:rPr lang="en-US" dirty="0"/>
              <a:t>US Digital</a:t>
            </a:r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7AD1190-73E2-3DE9-A0B5-FAF3356E92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F508D-9C17-F0CA-1604-9F2F1EE1EDF0}"/>
              </a:ext>
            </a:extLst>
          </p:cNvPr>
          <p:cNvSpPr txBox="1"/>
          <p:nvPr/>
        </p:nvSpPr>
        <p:spPr>
          <a:xfrm>
            <a:off x="361950" y="6596390"/>
            <a:ext cx="1175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Rev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2022100513</a:t>
            </a:r>
          </a:p>
        </p:txBody>
      </p:sp>
    </p:spTree>
    <p:extLst>
      <p:ext uri="{BB962C8B-B14F-4D97-AF65-F5344CB8AC3E}">
        <p14:creationId xmlns:p14="http://schemas.microsoft.com/office/powerpoint/2010/main" val="13374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Macro File’s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 GP Macro is a text file that can be viewed/edited in any text editor (Not Word!)</a:t>
            </a:r>
          </a:p>
          <a:p>
            <a:r>
              <a:rPr lang="en-US" dirty="0"/>
              <a:t>Notepad</a:t>
            </a:r>
          </a:p>
          <a:p>
            <a:pPr marL="742950" indent="-282575">
              <a:lnSpc>
                <a:spcPct val="100000"/>
              </a:lnSpc>
            </a:pPr>
            <a:endParaRPr lang="en-US" dirty="0"/>
          </a:p>
          <a:p>
            <a:pPr marL="742950" indent="-282575">
              <a:lnSpc>
                <a:spcPct val="100000"/>
              </a:lnSpc>
            </a:pPr>
            <a:endParaRPr lang="en-US" dirty="0"/>
          </a:p>
          <a:p>
            <a:endParaRPr lang="en-US" sz="600" dirty="0"/>
          </a:p>
          <a:p>
            <a:r>
              <a:rPr lang="en-US" dirty="0"/>
              <a:t>Notepad++ (with John Arnold’s GP Macro language file)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69F08-E653-1409-8865-C0427DAD5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01" y="2768994"/>
            <a:ext cx="8895238" cy="1228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086CA-9943-0865-C03D-C78DE8C1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01" y="4893012"/>
            <a:ext cx="10676190" cy="1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Macro File’s Contents in Detail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MoveWindow.mac file has 199 lines</a:t>
            </a:r>
          </a:p>
          <a:p>
            <a:r>
              <a:rPr lang="en-US" dirty="0"/>
              <a:t>Here are some lines from the top, middle, and 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C854D-1B4F-E598-9DF1-9B22A9B9C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3940808"/>
            <a:ext cx="11597640" cy="934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C280AE-D6D4-E43B-639A-29F5BDD3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2530101"/>
            <a:ext cx="11597640" cy="1166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D72AFC-A94B-2BEA-6F2E-FF287D155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" y="5161931"/>
            <a:ext cx="11597640" cy="1104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64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Macro File’s Contents – Top of 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324100"/>
            <a:ext cx="11452860" cy="3911887"/>
          </a:xfrm>
        </p:spPr>
        <p:txBody>
          <a:bodyPr/>
          <a:lstStyle/>
          <a:p>
            <a:r>
              <a:rPr lang="en-US" dirty="0"/>
              <a:t># - Comment Line - Everything following the # is ignored</a:t>
            </a:r>
          </a:p>
          <a:p>
            <a:r>
              <a:rPr lang="en-US" dirty="0" err="1"/>
              <a:t>CommandExec</a:t>
            </a:r>
            <a:r>
              <a:rPr lang="en-US" dirty="0"/>
              <a:t> – Executes a Dexterity Command</a:t>
            </a:r>
          </a:p>
          <a:p>
            <a:r>
              <a:rPr lang="en-US" dirty="0" err="1"/>
              <a:t>NewActiveWin</a:t>
            </a:r>
            <a:r>
              <a:rPr lang="en-US" dirty="0"/>
              <a:t> – Specifies which window to make active</a:t>
            </a:r>
          </a:p>
          <a:p>
            <a:r>
              <a:rPr lang="en-US" dirty="0" err="1"/>
              <a:t>WindowMove</a:t>
            </a:r>
            <a:r>
              <a:rPr lang="en-US" dirty="0"/>
              <a:t> – Move the active window to the specified point</a:t>
            </a:r>
          </a:p>
          <a:p>
            <a:pPr marL="0" indent="0">
              <a:buNone/>
            </a:pPr>
            <a:r>
              <a:rPr lang="en-US" dirty="0"/>
              <a:t>Note: Each function is described in HelpFile_Dex.chm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C280AE-D6D4-E43B-639A-29F5BDD3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044201"/>
            <a:ext cx="11597640" cy="1166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4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Macro File’s Contents – Middle of 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260600"/>
            <a:ext cx="11452860" cy="3911887"/>
          </a:xfrm>
        </p:spPr>
        <p:txBody>
          <a:bodyPr/>
          <a:lstStyle/>
          <a:p>
            <a:r>
              <a:rPr lang="en-US" dirty="0"/>
              <a:t>There 171 </a:t>
            </a:r>
            <a:r>
              <a:rPr lang="en-US" dirty="0" err="1"/>
              <a:t>WindowMove</a:t>
            </a:r>
            <a:r>
              <a:rPr lang="en-US" dirty="0"/>
              <a:t> and 22 </a:t>
            </a:r>
            <a:r>
              <a:rPr lang="en-US" dirty="0" err="1"/>
              <a:t>WindowSize</a:t>
            </a:r>
            <a:r>
              <a:rPr lang="en-US" dirty="0"/>
              <a:t> commands</a:t>
            </a:r>
          </a:p>
          <a:p>
            <a:r>
              <a:rPr lang="en-US" dirty="0"/>
              <a:t>Only the last move and size is needed</a:t>
            </a:r>
          </a:p>
          <a:p>
            <a:r>
              <a:rPr lang="en-US" dirty="0"/>
              <a:t>The new version only has eight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8B758-7B3E-5B3A-5779-76353B42D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044201"/>
            <a:ext cx="11597640" cy="934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9AC83-F9A5-85FD-E849-78BBDB408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4497523"/>
            <a:ext cx="11597640" cy="184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6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Macro File’s Contents – End of 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912620"/>
            <a:ext cx="11452860" cy="4323367"/>
          </a:xfrm>
        </p:spPr>
        <p:txBody>
          <a:bodyPr/>
          <a:lstStyle/>
          <a:p>
            <a:r>
              <a:rPr lang="en-US" dirty="0" err="1"/>
              <a:t>ItemExpand</a:t>
            </a:r>
            <a:r>
              <a:rPr lang="en-US" dirty="0"/>
              <a:t> – Expand a node in tree view (SmartList)</a:t>
            </a:r>
          </a:p>
          <a:p>
            <a:r>
              <a:rPr lang="en-US" dirty="0" err="1"/>
              <a:t>ClickHit</a:t>
            </a:r>
            <a:r>
              <a:rPr lang="en-US" dirty="0"/>
              <a:t> – Click on an item</a:t>
            </a:r>
          </a:p>
          <a:p>
            <a:r>
              <a:rPr lang="en-US" dirty="0"/>
              <a:t>The item # is the line number in the list</a:t>
            </a:r>
            <a:br>
              <a:rPr lang="en-US" dirty="0"/>
            </a:br>
            <a:r>
              <a:rPr lang="en-US" dirty="0"/>
              <a:t>(counting from the top of the list)</a:t>
            </a:r>
          </a:p>
          <a:p>
            <a:r>
              <a:rPr lang="en-US" dirty="0"/>
              <a:t>From a previous slide: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“Selecting items from lists can be difficult”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21480A-379A-DCD8-38A9-F8E86E93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1049662"/>
            <a:ext cx="11628120" cy="676687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4EA3FF-E57D-0AB2-0BBA-F1EE7B0FD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274" y="2587644"/>
            <a:ext cx="2066729" cy="354166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9808B7-1B85-CE8B-5781-D659B7BF3CCD}"/>
              </a:ext>
            </a:extLst>
          </p:cNvPr>
          <p:cNvCxnSpPr>
            <a:cxnSpLocks/>
          </p:cNvCxnSpPr>
          <p:nvPr/>
        </p:nvCxnSpPr>
        <p:spPr>
          <a:xfrm>
            <a:off x="5951220" y="1181100"/>
            <a:ext cx="3421380" cy="2927350"/>
          </a:xfrm>
          <a:prstGeom prst="straightConnector1">
            <a:avLst/>
          </a:prstGeom>
          <a:ln w="66675">
            <a:solidFill>
              <a:srgbClr val="15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B93EFA-F8F9-C936-2935-409377A12A1A}"/>
              </a:ext>
            </a:extLst>
          </p:cNvPr>
          <p:cNvCxnSpPr>
            <a:cxnSpLocks/>
          </p:cNvCxnSpPr>
          <p:nvPr/>
        </p:nvCxnSpPr>
        <p:spPr>
          <a:xfrm>
            <a:off x="6019800" y="1511300"/>
            <a:ext cx="3519170" cy="3968750"/>
          </a:xfrm>
          <a:prstGeom prst="straightConnector1">
            <a:avLst/>
          </a:prstGeom>
          <a:ln w="66675">
            <a:solidFill>
              <a:srgbClr val="15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EEAED9-CAF1-E8A1-68CD-06DAFE9929BD}"/>
              </a:ext>
            </a:extLst>
          </p:cNvPr>
          <p:cNvCxnSpPr>
            <a:cxnSpLocks/>
          </p:cNvCxnSpPr>
          <p:nvPr/>
        </p:nvCxnSpPr>
        <p:spPr>
          <a:xfrm>
            <a:off x="5784850" y="1726349"/>
            <a:ext cx="4095750" cy="3950551"/>
          </a:xfrm>
          <a:prstGeom prst="straightConnector1">
            <a:avLst/>
          </a:prstGeom>
          <a:ln w="66675">
            <a:solidFill>
              <a:srgbClr val="15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Macro File Contents – Auto-Start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Add Macro to Startup menu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Home Navigation Pane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Startup menu at top of Navigation Pane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Right click and Add Macro…</a:t>
            </a:r>
          </a:p>
          <a:p>
            <a:r>
              <a:rPr lang="en-US" dirty="0"/>
              <a:t>Note: If running Fabrikam company, </a:t>
            </a:r>
            <a:r>
              <a:rPr lang="en-US" dirty="0" err="1"/>
              <a:t>SampleDataMsg</a:t>
            </a:r>
            <a:r>
              <a:rPr lang="en-US" dirty="0"/>
              <a:t>=False must be added to DEX.INI for the Startup menu to work</a:t>
            </a:r>
          </a:p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7876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07F154-10B2-801F-CCDE-549C921A5534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rgbClr val="156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DemoMoveWindowStartup">
            <a:hlinkClick r:id="" action="ppaction://media"/>
            <a:extLst>
              <a:ext uri="{FF2B5EF4-FFF2-40B4-BE49-F238E27FC236}">
                <a16:creationId xmlns:a16="http://schemas.microsoft.com/office/drawing/2014/main" id="{777B84D4-A44D-EB5F-3629-E30A5B399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78" y="171906"/>
            <a:ext cx="12192000" cy="6540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3F20FA-316F-04C4-F3DD-600585386F90}"/>
              </a:ext>
            </a:extLst>
          </p:cNvPr>
          <p:cNvSpPr/>
          <p:nvPr/>
        </p:nvSpPr>
        <p:spPr>
          <a:xfrm>
            <a:off x="4488815" y="3474720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Demo Complete</a:t>
            </a:r>
          </a:p>
        </p:txBody>
      </p:sp>
    </p:spTree>
    <p:extLst>
      <p:ext uri="{BB962C8B-B14F-4D97-AF65-F5344CB8AC3E}">
        <p14:creationId xmlns:p14="http://schemas.microsoft.com/office/powerpoint/2010/main" val="18615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87486F-2751-8982-AD9B-39E3310DC6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8682" y="3090446"/>
            <a:ext cx="5354637" cy="1354217"/>
          </a:xfrm>
        </p:spPr>
        <p:txBody>
          <a:bodyPr/>
          <a:lstStyle/>
          <a:p>
            <a:r>
              <a:rPr lang="en-US" b="0" dirty="0"/>
              <a:t>Replicator &amp; Mass Updates</a:t>
            </a:r>
          </a:p>
        </p:txBody>
      </p:sp>
    </p:spTree>
    <p:extLst>
      <p:ext uri="{BB962C8B-B14F-4D97-AF65-F5344CB8AC3E}">
        <p14:creationId xmlns:p14="http://schemas.microsoft.com/office/powerpoint/2010/main" val="263375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Task: Add these items to GP</a:t>
            </a:r>
          </a:p>
          <a:p>
            <a:pPr lvl="3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blue puppet with white eyes&#10;&#10;Description automatically generated with low confidence">
            <a:extLst>
              <a:ext uri="{FF2B5EF4-FFF2-40B4-BE49-F238E27FC236}">
                <a16:creationId xmlns:a16="http://schemas.microsoft.com/office/drawing/2014/main" id="{9209AAEF-6095-1D58-5976-C127CCD94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14" y="2056098"/>
            <a:ext cx="6095999" cy="318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BAFBE-ECDC-5D3E-4763-3C3D71379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047" y="2586550"/>
            <a:ext cx="6961905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3672 0.00857 L -0.01029 -0.377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Record a Macro and add one item to GP</a:t>
            </a:r>
          </a:p>
          <a:p>
            <a:pPr marL="742950" indent="-282575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Demo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0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AFCCA7-79D1-5C04-F21C-AA4D73F9F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" y="1877959"/>
            <a:ext cx="5354637" cy="3052631"/>
          </a:xfrm>
        </p:spPr>
        <p:txBody>
          <a:bodyPr/>
          <a:lstStyle/>
          <a:p>
            <a:r>
              <a:rPr lang="en-US" b="0" dirty="0"/>
              <a:t>Let Macros in Dynamics GP be your Superpower for Repetitive Tasks and Mass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D3FDF-936C-E188-274D-067FFD80A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John Arnold</a:t>
            </a:r>
          </a:p>
          <a:p>
            <a:r>
              <a:rPr lang="en-US" dirty="0"/>
              <a:t>Senior Software Engineer</a:t>
            </a:r>
          </a:p>
          <a:p>
            <a:r>
              <a:rPr lang="en-US" dirty="0"/>
              <a:t>US Digital</a:t>
            </a:r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7AD1190-73E2-3DE9-A0B5-FAF3356E92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78558-21DE-88CE-B922-E856282FE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6"/>
            <a:ext cx="12192000" cy="6858000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4339E35-0DEB-5DDC-0595-69F7F0DF7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695" cy="6864016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D99A1F1-28CB-3484-F2CB-1D1976FF893F}"/>
              </a:ext>
            </a:extLst>
          </p:cNvPr>
          <p:cNvSpPr txBox="1">
            <a:spLocks/>
          </p:cNvSpPr>
          <p:nvPr/>
        </p:nvSpPr>
        <p:spPr>
          <a:xfrm>
            <a:off x="0" y="634468"/>
            <a:ext cx="12191999" cy="111825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4400" b="1" i="0" u="none" strike="noStrike" kern="1200" cap="none" spc="-215" normalizeH="0" baseline="0" dirty="0">
                <a:ln>
                  <a:noFill/>
                </a:ln>
                <a:solidFill>
                  <a:srgbClr val="7FBD42"/>
                </a:solidFill>
                <a:effectLst/>
                <a:uFillTx/>
                <a:latin typeface="Poppins" panose="00000500000000000000" pitchFamily="2" charset="0"/>
                <a:ea typeface="Verdana"/>
                <a:cs typeface="Poppins" panose="00000500000000000000" pitchFamily="2" charset="0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0" dirty="0"/>
              <a:t>GP Macros</a:t>
            </a:r>
          </a:p>
        </p:txBody>
      </p:sp>
    </p:spTree>
    <p:extLst>
      <p:ext uri="{BB962C8B-B14F-4D97-AF65-F5344CB8AC3E}">
        <p14:creationId xmlns:p14="http://schemas.microsoft.com/office/powerpoint/2010/main" val="306147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07F154-10B2-801F-CCDE-549C921A5534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rgbClr val="156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reate One Item">
            <a:hlinkClick r:id="" action="ppaction://media"/>
            <a:extLst>
              <a:ext uri="{FF2B5EF4-FFF2-40B4-BE49-F238E27FC236}">
                <a16:creationId xmlns:a16="http://schemas.microsoft.com/office/drawing/2014/main" id="{06901EB1-59F7-2B4B-8BB9-DB90C5D15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3F20FA-316F-04C4-F3DD-600585386F90}"/>
              </a:ext>
            </a:extLst>
          </p:cNvPr>
          <p:cNvSpPr/>
          <p:nvPr/>
        </p:nvSpPr>
        <p:spPr>
          <a:xfrm>
            <a:off x="4488815" y="3464931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Demo Complete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3043D0-B03D-47C6-1A61-034AF20E0AAA}"/>
              </a:ext>
            </a:extLst>
          </p:cNvPr>
          <p:cNvSpPr/>
          <p:nvPr/>
        </p:nvSpPr>
        <p:spPr>
          <a:xfrm>
            <a:off x="4488815" y="3464931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Press Alt+F8 to Stop </a:t>
            </a:r>
          </a:p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Recording the Macro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A45B43-5AE2-3F58-9732-9892995F7783}"/>
              </a:ext>
            </a:extLst>
          </p:cNvPr>
          <p:cNvSpPr/>
          <p:nvPr/>
        </p:nvSpPr>
        <p:spPr>
          <a:xfrm>
            <a:off x="4488815" y="3474720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Press Alt+F8 to Start </a:t>
            </a:r>
          </a:p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Recording the Macro</a:t>
            </a:r>
          </a:p>
        </p:txBody>
      </p:sp>
    </p:spTree>
    <p:extLst>
      <p:ext uri="{BB962C8B-B14F-4D97-AF65-F5344CB8AC3E}">
        <p14:creationId xmlns:p14="http://schemas.microsoft.com/office/powerpoint/2010/main" val="366614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6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8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Macro Contents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201AB-5848-036B-A76C-A5E6854A9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" y="1819170"/>
            <a:ext cx="9808464" cy="44168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7A1D96-C1A0-A74E-26C7-3D82B4DD51D4}"/>
              </a:ext>
            </a:extLst>
          </p:cNvPr>
          <p:cNvSpPr/>
          <p:nvPr/>
        </p:nvSpPr>
        <p:spPr>
          <a:xfrm>
            <a:off x="640080" y="3316224"/>
            <a:ext cx="4511040" cy="609600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A8E4C1-25D1-9B79-4F71-8EF8119073F9}"/>
              </a:ext>
            </a:extLst>
          </p:cNvPr>
          <p:cNvSpPr/>
          <p:nvPr/>
        </p:nvSpPr>
        <p:spPr>
          <a:xfrm>
            <a:off x="640080" y="3925824"/>
            <a:ext cx="6736080" cy="84734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DBCE05-08F9-AA41-D11D-45241BA38448}"/>
              </a:ext>
            </a:extLst>
          </p:cNvPr>
          <p:cNvSpPr/>
          <p:nvPr/>
        </p:nvSpPr>
        <p:spPr>
          <a:xfrm>
            <a:off x="640080" y="4773168"/>
            <a:ext cx="5376672" cy="609600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CB89B2-A224-D723-2283-CCF015BF7FCA}"/>
              </a:ext>
            </a:extLst>
          </p:cNvPr>
          <p:cNvSpPr/>
          <p:nvPr/>
        </p:nvSpPr>
        <p:spPr>
          <a:xfrm>
            <a:off x="6748272" y="5017008"/>
            <a:ext cx="3645408" cy="1015470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these lines are not needed, they can be deleted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CDBB01-E097-9F4A-EA8C-54D57431F4CF}"/>
              </a:ext>
            </a:extLst>
          </p:cNvPr>
          <p:cNvSpPr/>
          <p:nvPr/>
        </p:nvSpPr>
        <p:spPr>
          <a:xfrm>
            <a:off x="640080" y="5821680"/>
            <a:ext cx="4395216" cy="210798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7DB88-9A01-76FD-18C2-21F635E3E170}"/>
              </a:ext>
            </a:extLst>
          </p:cNvPr>
          <p:cNvSpPr/>
          <p:nvPr/>
        </p:nvSpPr>
        <p:spPr>
          <a:xfrm>
            <a:off x="640080" y="2666514"/>
            <a:ext cx="3889248" cy="210798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Macro Contents Edited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201AB-5848-036B-A76C-A5E6854A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16" y="2340813"/>
            <a:ext cx="9808464" cy="3909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A8E4C1-25D1-9B79-4F71-8EF8119073F9}"/>
              </a:ext>
            </a:extLst>
          </p:cNvPr>
          <p:cNvSpPr/>
          <p:nvPr/>
        </p:nvSpPr>
        <p:spPr>
          <a:xfrm>
            <a:off x="490728" y="2340813"/>
            <a:ext cx="9951720" cy="1140002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DBCE05-08F9-AA41-D11D-45241BA38448}"/>
              </a:ext>
            </a:extLst>
          </p:cNvPr>
          <p:cNvSpPr/>
          <p:nvPr/>
        </p:nvSpPr>
        <p:spPr>
          <a:xfrm>
            <a:off x="490728" y="1821965"/>
            <a:ext cx="5163312" cy="34292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Open the Item Maintenance, do it only once</a:t>
            </a:r>
          </a:p>
        </p:txBody>
      </p:sp>
    </p:spTree>
    <p:extLst>
      <p:ext uri="{BB962C8B-B14F-4D97-AF65-F5344CB8AC3E}">
        <p14:creationId xmlns:p14="http://schemas.microsoft.com/office/powerpoint/2010/main" val="287725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Macro Contents Edited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201AB-5848-036B-A76C-A5E6854A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16" y="2340813"/>
            <a:ext cx="9808464" cy="3909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7A1D96-C1A0-A74E-26C7-3D82B4DD51D4}"/>
              </a:ext>
            </a:extLst>
          </p:cNvPr>
          <p:cNvSpPr/>
          <p:nvPr/>
        </p:nvSpPr>
        <p:spPr>
          <a:xfrm>
            <a:off x="490728" y="3480815"/>
            <a:ext cx="9951720" cy="407078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DBCE05-08F9-AA41-D11D-45241BA38448}"/>
              </a:ext>
            </a:extLst>
          </p:cNvPr>
          <p:cNvSpPr/>
          <p:nvPr/>
        </p:nvSpPr>
        <p:spPr>
          <a:xfrm>
            <a:off x="490728" y="1821965"/>
            <a:ext cx="3999992" cy="34292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Manually add </a:t>
            </a:r>
            <a:r>
              <a:rPr lang="en-US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MoveTo</a:t>
            </a: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command</a:t>
            </a:r>
          </a:p>
        </p:txBody>
      </p:sp>
    </p:spTree>
    <p:extLst>
      <p:ext uri="{BB962C8B-B14F-4D97-AF65-F5344CB8AC3E}">
        <p14:creationId xmlns:p14="http://schemas.microsoft.com/office/powerpoint/2010/main" val="31973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Macro Contents Edited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201AB-5848-036B-A76C-A5E6854A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16" y="2340813"/>
            <a:ext cx="9808464" cy="3909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7A1D96-C1A0-A74E-26C7-3D82B4DD51D4}"/>
              </a:ext>
            </a:extLst>
          </p:cNvPr>
          <p:cNvSpPr/>
          <p:nvPr/>
        </p:nvSpPr>
        <p:spPr>
          <a:xfrm>
            <a:off x="490728" y="3480815"/>
            <a:ext cx="9951720" cy="2372958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DBCE05-08F9-AA41-D11D-45241BA38448}"/>
              </a:ext>
            </a:extLst>
          </p:cNvPr>
          <p:cNvSpPr/>
          <p:nvPr/>
        </p:nvSpPr>
        <p:spPr>
          <a:xfrm>
            <a:off x="490728" y="1821965"/>
            <a:ext cx="3788664" cy="34292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 to each field and enter data</a:t>
            </a:r>
          </a:p>
        </p:txBody>
      </p:sp>
    </p:spTree>
    <p:extLst>
      <p:ext uri="{BB962C8B-B14F-4D97-AF65-F5344CB8AC3E}">
        <p14:creationId xmlns:p14="http://schemas.microsoft.com/office/powerpoint/2010/main" val="3866872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Macro Contents Edited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201AB-5848-036B-A76C-A5E6854A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16" y="2340813"/>
            <a:ext cx="9808464" cy="39099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DBCE05-08F9-AA41-D11D-45241BA38448}"/>
              </a:ext>
            </a:extLst>
          </p:cNvPr>
          <p:cNvSpPr/>
          <p:nvPr/>
        </p:nvSpPr>
        <p:spPr>
          <a:xfrm>
            <a:off x="490728" y="1821965"/>
            <a:ext cx="2282952" cy="34292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Save the new Item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CDBB01-E097-9F4A-EA8C-54D57431F4CF}"/>
              </a:ext>
            </a:extLst>
          </p:cNvPr>
          <p:cNvSpPr/>
          <p:nvPr/>
        </p:nvSpPr>
        <p:spPr>
          <a:xfrm>
            <a:off x="490728" y="5849868"/>
            <a:ext cx="9951720" cy="388732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2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Macro Contents Edited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201AB-5848-036B-A76C-A5E6854A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16" y="2340813"/>
            <a:ext cx="9808464" cy="39099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DBCE05-08F9-AA41-D11D-45241BA38448}"/>
              </a:ext>
            </a:extLst>
          </p:cNvPr>
          <p:cNvSpPr/>
          <p:nvPr/>
        </p:nvSpPr>
        <p:spPr>
          <a:xfrm>
            <a:off x="490728" y="1821965"/>
            <a:ext cx="5544312" cy="34292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Repeat once for each data row/ingredient</a:t>
            </a: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DA64906E-036D-44B2-F378-6D0EFC1FE5AF}"/>
              </a:ext>
            </a:extLst>
          </p:cNvPr>
          <p:cNvSpPr/>
          <p:nvPr/>
        </p:nvSpPr>
        <p:spPr>
          <a:xfrm rot="16200000">
            <a:off x="5786956" y="3802052"/>
            <a:ext cx="3007720" cy="1889760"/>
          </a:xfrm>
          <a:prstGeom prst="curvedUpArrow">
            <a:avLst/>
          </a:prstGeom>
          <a:solidFill>
            <a:srgbClr val="156C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53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Merge Data Rows &amp; Macro - Replicator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47494-306C-895B-9165-762660A99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91" y="1141799"/>
            <a:ext cx="4078361" cy="1908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8AE85-D65F-347C-D07B-8E5DAE26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91" y="4553712"/>
            <a:ext cx="4134910" cy="1648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EDA7B-C28A-AEAD-E8E8-3A04CA8EB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28" y="3254592"/>
            <a:ext cx="7687056" cy="110707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E1D5DD7-EEAA-704F-99B8-962AE637E839}"/>
              </a:ext>
            </a:extLst>
          </p:cNvPr>
          <p:cNvSpPr/>
          <p:nvPr/>
        </p:nvSpPr>
        <p:spPr>
          <a:xfrm rot="2891416">
            <a:off x="2600208" y="2525573"/>
            <a:ext cx="16032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6814602-751E-E00F-7C3E-D27E035A8356}"/>
              </a:ext>
            </a:extLst>
          </p:cNvPr>
          <p:cNvSpPr/>
          <p:nvPr/>
        </p:nvSpPr>
        <p:spPr>
          <a:xfrm rot="19154365">
            <a:off x="2531203" y="4294306"/>
            <a:ext cx="1603248" cy="48463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4F54AA-1A2F-EBDE-7125-A32E39DFA453}"/>
              </a:ext>
            </a:extLst>
          </p:cNvPr>
          <p:cNvSpPr/>
          <p:nvPr/>
        </p:nvSpPr>
        <p:spPr>
          <a:xfrm>
            <a:off x="1355670" y="1614457"/>
            <a:ext cx="2093976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Data Rows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8B4E6B-F5FB-E7CA-F222-A914B526BBAE}"/>
              </a:ext>
            </a:extLst>
          </p:cNvPr>
          <p:cNvSpPr/>
          <p:nvPr/>
        </p:nvSpPr>
        <p:spPr>
          <a:xfrm>
            <a:off x="1355670" y="5301459"/>
            <a:ext cx="2093976" cy="411480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Macro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5CAA87-AB94-9AEA-1CEE-51BEB4266E30}"/>
              </a:ext>
            </a:extLst>
          </p:cNvPr>
          <p:cNvSpPr/>
          <p:nvPr/>
        </p:nvSpPr>
        <p:spPr>
          <a:xfrm>
            <a:off x="3740405" y="3505435"/>
            <a:ext cx="2093976" cy="411480"/>
          </a:xfrm>
          <a:prstGeom prst="rect">
            <a:avLst/>
          </a:prstGeom>
          <a:solidFill>
            <a:srgbClr val="156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Replicator.xlsm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D13623-7C12-6FE7-37FD-58F70BBBB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335" y="1219200"/>
            <a:ext cx="3952369" cy="502585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EB411C0C-A129-2A64-3956-E27D61FE069E}"/>
              </a:ext>
            </a:extLst>
          </p:cNvPr>
          <p:cNvSpPr/>
          <p:nvPr/>
        </p:nvSpPr>
        <p:spPr>
          <a:xfrm>
            <a:off x="5938393" y="3468859"/>
            <a:ext cx="281753" cy="484632"/>
          </a:xfrm>
          <a:prstGeom prst="rightArrow">
            <a:avLst/>
          </a:prstGeom>
          <a:solidFill>
            <a:srgbClr val="156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9CC5DD-A114-5B10-5E25-EF37CC8E26BD}"/>
              </a:ext>
            </a:extLst>
          </p:cNvPr>
          <p:cNvSpPr/>
          <p:nvPr/>
        </p:nvSpPr>
        <p:spPr>
          <a:xfrm>
            <a:off x="7637690" y="3505435"/>
            <a:ext cx="2093976" cy="411480"/>
          </a:xfrm>
          <a:prstGeom prst="rect">
            <a:avLst/>
          </a:prstGeom>
          <a:solidFill>
            <a:srgbClr val="156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New Macro.mac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F379D86-0EB4-5DC3-381D-B2131610FB3C}"/>
              </a:ext>
            </a:extLst>
          </p:cNvPr>
          <p:cNvSpPr/>
          <p:nvPr/>
        </p:nvSpPr>
        <p:spPr>
          <a:xfrm>
            <a:off x="6248811" y="3468859"/>
            <a:ext cx="281753" cy="484632"/>
          </a:xfrm>
          <a:prstGeom prst="rightArrow">
            <a:avLst/>
          </a:prstGeom>
          <a:solidFill>
            <a:srgbClr val="156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026D4DC-883D-59C2-2E44-21D257D1DF97}"/>
              </a:ext>
            </a:extLst>
          </p:cNvPr>
          <p:cNvSpPr/>
          <p:nvPr/>
        </p:nvSpPr>
        <p:spPr>
          <a:xfrm>
            <a:off x="6561084" y="3468859"/>
            <a:ext cx="281753" cy="484632"/>
          </a:xfrm>
          <a:prstGeom prst="rightArrow">
            <a:avLst/>
          </a:prstGeom>
          <a:solidFill>
            <a:srgbClr val="156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459003C-336D-3AC2-77D9-35707D615FE4}"/>
              </a:ext>
            </a:extLst>
          </p:cNvPr>
          <p:cNvSpPr/>
          <p:nvPr/>
        </p:nvSpPr>
        <p:spPr>
          <a:xfrm>
            <a:off x="6873744" y="3468859"/>
            <a:ext cx="281753" cy="484632"/>
          </a:xfrm>
          <a:prstGeom prst="rightArrow">
            <a:avLst/>
          </a:prstGeom>
          <a:solidFill>
            <a:srgbClr val="156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BFF4E23-5C34-CDB4-EDF8-E33368758FBE}"/>
              </a:ext>
            </a:extLst>
          </p:cNvPr>
          <p:cNvSpPr/>
          <p:nvPr/>
        </p:nvSpPr>
        <p:spPr>
          <a:xfrm>
            <a:off x="7186581" y="3472899"/>
            <a:ext cx="281753" cy="484632"/>
          </a:xfrm>
          <a:prstGeom prst="rightArrow">
            <a:avLst/>
          </a:prstGeom>
          <a:solidFill>
            <a:srgbClr val="156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Replicator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Replicator.xlsm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Macro enabled (VBA) Excel workbook 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Import macro in Replicator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List of data (Enter, Paste, SQL Query…) data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Link data fields into the Macro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Replicate to create new Macro file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Run new Macro file in GP</a:t>
            </a:r>
          </a:p>
          <a:p>
            <a:pPr marL="282575" indent="-282575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Replicator 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7672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Replicator’s Left Side – Macro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DAAD4F-A20D-C3DD-1479-B9D17C7F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4242"/>
            <a:ext cx="10438095" cy="1609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01E37-06AF-D70C-FC4E-A8698A67E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4068341"/>
            <a:ext cx="12142857" cy="229523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D838A50-1AFC-8283-29B5-2F091404B581}"/>
              </a:ext>
            </a:extLst>
          </p:cNvPr>
          <p:cNvSpPr txBox="1">
            <a:spLocks/>
          </p:cNvSpPr>
          <p:nvPr/>
        </p:nvSpPr>
        <p:spPr>
          <a:xfrm>
            <a:off x="457200" y="3386933"/>
            <a:ext cx="11277600" cy="767268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Replicator’s Right Side – Data information</a:t>
            </a:r>
          </a:p>
        </p:txBody>
      </p:sp>
    </p:spTree>
    <p:extLst>
      <p:ext uri="{BB962C8B-B14F-4D97-AF65-F5344CB8AC3E}">
        <p14:creationId xmlns:p14="http://schemas.microsoft.com/office/powerpoint/2010/main" val="298662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88417C-4392-058C-77A5-5BFF930C1E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 to Macros</a:t>
            </a:r>
          </a:p>
          <a:p>
            <a:r>
              <a:rPr lang="en-US" dirty="0"/>
              <a:t>A Macro File’s Contents</a:t>
            </a:r>
          </a:p>
          <a:p>
            <a:r>
              <a:rPr lang="en-US" dirty="0"/>
              <a:t>Replicator &amp; Mass Updates</a:t>
            </a:r>
          </a:p>
          <a:p>
            <a:r>
              <a:rPr lang="en-US" dirty="0"/>
              <a:t>Tips, Tricks &amp; Avoiding Pitfalls</a:t>
            </a:r>
          </a:p>
          <a:p>
            <a:r>
              <a:rPr lang="en-US" dirty="0"/>
              <a:t>References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40537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3DE75-2FBC-DBBD-2761-D170912453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962940"/>
            <a:ext cx="11277600" cy="327304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Import Macro - Import macro file into the Macro Lines table</a:t>
            </a:r>
          </a:p>
          <a:p>
            <a:pPr>
              <a:lnSpc>
                <a:spcPct val="100000"/>
              </a:lnSpc>
            </a:pPr>
            <a:r>
              <a:rPr lang="en-US" dirty="0"/>
              <a:t>Map Columns – Link the Data to the Macro</a:t>
            </a:r>
          </a:p>
          <a:p>
            <a:pPr>
              <a:lnSpc>
                <a:spcPct val="100000"/>
              </a:lnSpc>
            </a:pPr>
            <a:r>
              <a:rPr lang="en-US" dirty="0"/>
              <a:t>Replicate – Generate the Mass Update Macro file</a:t>
            </a:r>
          </a:p>
          <a:p>
            <a:pPr>
              <a:lnSpc>
                <a:spcPct val="100000"/>
              </a:lnSpc>
            </a:pPr>
            <a:r>
              <a:rPr lang="en-US" dirty="0"/>
              <a:t>Clear Macro – Clear the contents of the Macro Lines Table</a:t>
            </a:r>
          </a:p>
          <a:p>
            <a:pPr>
              <a:lnSpc>
                <a:spcPct val="100000"/>
              </a:lnSpc>
            </a:pPr>
            <a:r>
              <a:rPr lang="en-US" dirty="0"/>
              <a:t>? – Version and contact info about Replicator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Replicator Introduction – Left Side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DAAD4F-A20D-C3DD-1479-B9D17C7F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2311"/>
            <a:ext cx="10438095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7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Replicator 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7672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Replicator’s Left Side – Macro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DAAD4F-A20D-C3DD-1479-B9D17C7F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4242"/>
            <a:ext cx="10438095" cy="1609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01E37-06AF-D70C-FC4E-A8698A67E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4068341"/>
            <a:ext cx="12142857" cy="229523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D838A50-1AFC-8283-29B5-2F091404B581}"/>
              </a:ext>
            </a:extLst>
          </p:cNvPr>
          <p:cNvSpPr txBox="1">
            <a:spLocks/>
          </p:cNvSpPr>
          <p:nvPr/>
        </p:nvSpPr>
        <p:spPr>
          <a:xfrm>
            <a:off x="457200" y="3386933"/>
            <a:ext cx="11277600" cy="767268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Replicator’s Right Side – Data information</a:t>
            </a:r>
          </a:p>
        </p:txBody>
      </p:sp>
    </p:spTree>
    <p:extLst>
      <p:ext uri="{BB962C8B-B14F-4D97-AF65-F5344CB8AC3E}">
        <p14:creationId xmlns:p14="http://schemas.microsoft.com/office/powerpoint/2010/main" val="2417585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Replicator Introduction – Right Side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01E37-06AF-D70C-FC4E-A8698A67E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073559"/>
            <a:ext cx="12142857" cy="229523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9861B98-14AB-E19C-CB35-185B0F660BD1}"/>
              </a:ext>
            </a:extLst>
          </p:cNvPr>
          <p:cNvSpPr txBox="1">
            <a:spLocks/>
          </p:cNvSpPr>
          <p:nvPr/>
        </p:nvSpPr>
        <p:spPr>
          <a:xfrm>
            <a:off x="457200" y="3489204"/>
            <a:ext cx="11277600" cy="274678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Header Lines: The number of lines that should appear once</a:t>
            </a:r>
          </a:p>
          <a:p>
            <a:pPr>
              <a:lnSpc>
                <a:spcPct val="100000"/>
              </a:lnSpc>
            </a:pPr>
            <a:r>
              <a:rPr lang="en-US" dirty="0"/>
              <a:t>Data Table Name: Optional – specify another table for data</a:t>
            </a:r>
          </a:p>
          <a:p>
            <a:pPr>
              <a:lnSpc>
                <a:spcPct val="100000"/>
              </a:lnSpc>
            </a:pPr>
            <a:r>
              <a:rPr lang="en-US" dirty="0"/>
              <a:t>Filter Column: Exclude Data Rows where this is not TRUE</a:t>
            </a:r>
          </a:p>
          <a:p>
            <a:pPr>
              <a:lnSpc>
                <a:spcPct val="100000"/>
              </a:lnSpc>
            </a:pPr>
            <a:r>
              <a:rPr lang="en-US" dirty="0"/>
              <a:t>Max {Record Number}: Used for Scrolling Windows</a:t>
            </a:r>
          </a:p>
          <a:p>
            <a:pPr>
              <a:lnSpc>
                <a:spcPct val="100000"/>
              </a:lnSpc>
            </a:pPr>
            <a:r>
              <a:rPr lang="en-US" dirty="0"/>
              <a:t>Replicated Macro File: Path\Name of Mass Update Macro file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328F394-DC51-AEE0-8F27-AE7FCAA4F924}"/>
              </a:ext>
            </a:extLst>
          </p:cNvPr>
          <p:cNvSpPr txBox="1">
            <a:spLocks/>
          </p:cNvSpPr>
          <p:nvPr/>
        </p:nvSpPr>
        <p:spPr>
          <a:xfrm>
            <a:off x="741364" y="164813"/>
            <a:ext cx="8750980" cy="58477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3800" b="1" kern="1200" spc="-215" normalizeH="0" smtClean="0">
                <a:ln>
                  <a:noFill/>
                </a:ln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2400" kern="12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2000" kern="12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1800" kern="12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1800" kern="1200" normalizeH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Replicator Introduction</a:t>
            </a:r>
          </a:p>
        </p:txBody>
      </p:sp>
    </p:spTree>
    <p:extLst>
      <p:ext uri="{BB962C8B-B14F-4D97-AF65-F5344CB8AC3E}">
        <p14:creationId xmlns:p14="http://schemas.microsoft.com/office/powerpoint/2010/main" val="3447420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Replicator Introduction – Right Side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01E37-06AF-D70C-FC4E-A8698A67E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073559"/>
            <a:ext cx="12142857" cy="229523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9861B98-14AB-E19C-CB35-185B0F660BD1}"/>
              </a:ext>
            </a:extLst>
          </p:cNvPr>
          <p:cNvSpPr txBox="1">
            <a:spLocks/>
          </p:cNvSpPr>
          <p:nvPr/>
        </p:nvSpPr>
        <p:spPr>
          <a:xfrm>
            <a:off x="457200" y="3489204"/>
            <a:ext cx="11277600" cy="274678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Replace Data Table:  Easiest and safest way to import from a different table into the default Data Table</a:t>
            </a:r>
          </a:p>
          <a:p>
            <a:pPr>
              <a:lnSpc>
                <a:spcPct val="100000"/>
              </a:lnSpc>
            </a:pPr>
            <a:r>
              <a:rPr lang="en-US" dirty="0"/>
              <a:t>Clear Data: Remove all rows from the Data Table</a:t>
            </a:r>
          </a:p>
          <a:p>
            <a:pPr>
              <a:lnSpc>
                <a:spcPct val="100000"/>
              </a:lnSpc>
            </a:pPr>
            <a:r>
              <a:rPr lang="en-US" dirty="0"/>
              <a:t>Reset Data: Remove all rows and columns from the Data Table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328F394-DC51-AEE0-8F27-AE7FCAA4F924}"/>
              </a:ext>
            </a:extLst>
          </p:cNvPr>
          <p:cNvSpPr txBox="1">
            <a:spLocks/>
          </p:cNvSpPr>
          <p:nvPr/>
        </p:nvSpPr>
        <p:spPr>
          <a:xfrm>
            <a:off x="741364" y="164813"/>
            <a:ext cx="8750980" cy="58477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3800" b="1" kern="1200" spc="-215" normalizeH="0" smtClean="0">
                <a:ln>
                  <a:noFill/>
                </a:ln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2400" kern="12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2000" kern="12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1800" kern="1200" normalizeH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1800" kern="1200" normalizeH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Replicator Introduction</a:t>
            </a:r>
          </a:p>
        </p:txBody>
      </p:sp>
    </p:spTree>
    <p:extLst>
      <p:ext uri="{BB962C8B-B14F-4D97-AF65-F5344CB8AC3E}">
        <p14:creationId xmlns:p14="http://schemas.microsoft.com/office/powerpoint/2010/main" val="2462585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Replicator – Link the Data to the Macro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Import Macro</a:t>
            </a:r>
          </a:p>
          <a:p>
            <a:r>
              <a:rPr lang="en-US" dirty="0"/>
              <a:t>Replace Data Table – Warning – Copy/</a:t>
            </a:r>
            <a:r>
              <a:rPr lang="en-US"/>
              <a:t>Paste breaks </a:t>
            </a:r>
            <a:r>
              <a:rPr lang="en-US" dirty="0"/>
              <a:t>things</a:t>
            </a:r>
          </a:p>
          <a:p>
            <a:r>
              <a:rPr lang="en-US" dirty="0"/>
              <a:t>Specify # of Header rows that should be repeated  (Open window commands for example)</a:t>
            </a:r>
          </a:p>
          <a:p>
            <a:r>
              <a:rPr lang="en-US" dirty="0"/>
              <a:t>Create and Specify Filter – Don’t import EGG_WHITES again</a:t>
            </a:r>
          </a:p>
          <a:p>
            <a:r>
              <a:rPr lang="en-US" dirty="0"/>
              <a:t>Update Macro Text - Replace ‘Text’ with ‘{Column Name}’</a:t>
            </a:r>
          </a:p>
        </p:txBody>
      </p:sp>
    </p:spTree>
    <p:extLst>
      <p:ext uri="{BB962C8B-B14F-4D97-AF65-F5344CB8AC3E}">
        <p14:creationId xmlns:p14="http://schemas.microsoft.com/office/powerpoint/2010/main" val="2258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{Column Names}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801022"/>
          </a:xfrm>
        </p:spPr>
        <p:txBody>
          <a:bodyPr/>
          <a:lstStyle/>
          <a:p>
            <a:r>
              <a:rPr lang="en-US" dirty="0"/>
              <a:t>Update Macro Text - replace ‘Text’ with ‘{Column Name}’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201AB-5848-036B-A76C-A5E6854A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805719"/>
            <a:ext cx="9808464" cy="39099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5F9C4A-4171-837E-E17B-8FD78874E5D1}"/>
              </a:ext>
            </a:extLst>
          </p:cNvPr>
          <p:cNvSpPr/>
          <p:nvPr/>
        </p:nvSpPr>
        <p:spPr>
          <a:xfrm>
            <a:off x="6879336" y="3345288"/>
            <a:ext cx="2093976" cy="411480"/>
          </a:xfrm>
          <a:prstGeom prst="rect">
            <a:avLst/>
          </a:prstGeom>
          <a:solidFill>
            <a:srgbClr val="15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{Item}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84DF43-C73A-4DD3-5B71-7658A501DA28}"/>
              </a:ext>
            </a:extLst>
          </p:cNvPr>
          <p:cNvSpPr/>
          <p:nvPr/>
        </p:nvSpPr>
        <p:spPr>
          <a:xfrm>
            <a:off x="7684008" y="4905176"/>
            <a:ext cx="1283208" cy="411480"/>
          </a:xfrm>
          <a:prstGeom prst="rect">
            <a:avLst/>
          </a:prstGeom>
          <a:solidFill>
            <a:srgbClr val="15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{UOFM Sched}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D3A39-69ED-F66E-1AB9-E5FB29EF9577}"/>
              </a:ext>
            </a:extLst>
          </p:cNvPr>
          <p:cNvSpPr/>
          <p:nvPr/>
        </p:nvSpPr>
        <p:spPr>
          <a:xfrm>
            <a:off x="7872984" y="4170007"/>
            <a:ext cx="2093976" cy="411480"/>
          </a:xfrm>
          <a:prstGeom prst="rect">
            <a:avLst/>
          </a:prstGeom>
          <a:solidFill>
            <a:srgbClr val="15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{Description}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9C5C891-12D0-06DE-97E2-CC67FF9E92B5}"/>
              </a:ext>
            </a:extLst>
          </p:cNvPr>
          <p:cNvSpPr txBox="1">
            <a:spLocks/>
          </p:cNvSpPr>
          <p:nvPr/>
        </p:nvSpPr>
        <p:spPr>
          <a:xfrm>
            <a:off x="457200" y="5582783"/>
            <a:ext cx="11277600" cy="80102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857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Warning – Smart Quotes (‘ ‘) vs Straight Quotes (' ')</a:t>
            </a:r>
          </a:p>
        </p:txBody>
      </p:sp>
    </p:spTree>
    <p:extLst>
      <p:ext uri="{BB962C8B-B14F-4D97-AF65-F5344CB8AC3E}">
        <p14:creationId xmlns:p14="http://schemas.microsoft.com/office/powerpoint/2010/main" val="213770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Mass Updates – Add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Replicate!</a:t>
            </a:r>
          </a:p>
          <a:p>
            <a:r>
              <a:rPr lang="en-US" dirty="0"/>
              <a:t>Demo</a:t>
            </a:r>
          </a:p>
          <a:p>
            <a:pPr marL="282575" indent="-282575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07F154-10B2-801F-CCDE-549C921A5534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rgbClr val="156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reate All Items">
            <a:hlinkClick r:id="" action="ppaction://media"/>
            <a:extLst>
              <a:ext uri="{FF2B5EF4-FFF2-40B4-BE49-F238E27FC236}">
                <a16:creationId xmlns:a16="http://schemas.microsoft.com/office/drawing/2014/main" id="{CB672B9A-57B8-81A7-5DF5-02EAB7D4C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4259"/>
            <a:ext cx="12192000" cy="65405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3043D0-B03D-47C6-1A61-034AF20E0AAA}"/>
              </a:ext>
            </a:extLst>
          </p:cNvPr>
          <p:cNvSpPr/>
          <p:nvPr/>
        </p:nvSpPr>
        <p:spPr>
          <a:xfrm>
            <a:off x="4488815" y="3484509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Unblock Downloaded Replicator Excel File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3F20FA-316F-04C4-F3DD-600585386F90}"/>
              </a:ext>
            </a:extLst>
          </p:cNvPr>
          <p:cNvSpPr/>
          <p:nvPr/>
        </p:nvSpPr>
        <p:spPr>
          <a:xfrm>
            <a:off x="4488815" y="3484509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Demo Complete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A45B43-5AE2-3F58-9732-9892995F7783}"/>
              </a:ext>
            </a:extLst>
          </p:cNvPr>
          <p:cNvSpPr/>
          <p:nvPr/>
        </p:nvSpPr>
        <p:spPr>
          <a:xfrm>
            <a:off x="4488815" y="3484509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Press Ctrl+F8 to </a:t>
            </a:r>
          </a:p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Play the Macro</a:t>
            </a:r>
          </a:p>
        </p:txBody>
      </p:sp>
    </p:spTree>
    <p:extLst>
      <p:ext uri="{BB962C8B-B14F-4D97-AF65-F5344CB8AC3E}">
        <p14:creationId xmlns:p14="http://schemas.microsoft.com/office/powerpoint/2010/main" val="156652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0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1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7" grpId="0" animBg="1"/>
      <p:bldP spid="6" grpId="0" animBg="1"/>
      <p:bldP spid="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87486F-2751-8982-AD9B-39E3310DC6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8682" y="3090446"/>
            <a:ext cx="5354637" cy="1354217"/>
          </a:xfrm>
        </p:spPr>
        <p:txBody>
          <a:bodyPr/>
          <a:lstStyle/>
          <a:p>
            <a:r>
              <a:rPr lang="en-US" b="0" dirty="0"/>
              <a:t>Tips, Tricks &amp; Avoiding Pitfalls</a:t>
            </a:r>
          </a:p>
        </p:txBody>
      </p:sp>
    </p:spTree>
    <p:extLst>
      <p:ext uri="{BB962C8B-B14F-4D97-AF65-F5344CB8AC3E}">
        <p14:creationId xmlns:p14="http://schemas.microsoft.com/office/powerpoint/2010/main" val="1878957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584775"/>
          </a:xfrm>
        </p:spPr>
        <p:txBody>
          <a:bodyPr/>
          <a:lstStyle/>
          <a:p>
            <a:r>
              <a:rPr lang="en-US" b="0" dirty="0"/>
              <a:t>Pitfalls – Decimal, Numbers and in GP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Numbers in GP – 10.00 for example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You can enter 10. and hit tab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You can enter 1000 and hit tab</a:t>
            </a:r>
          </a:p>
          <a:p>
            <a:r>
              <a:rPr lang="en-US" dirty="0"/>
              <a:t>10 is stored in Excel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The Macro will enter 10 and move to the next command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0.10 will end up in the field 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r>
              <a:rPr lang="en-US" dirty="0"/>
              <a:t>Create a </a:t>
            </a:r>
            <a:r>
              <a:rPr lang="en-US" dirty="0" err="1"/>
              <a:t>QtyFormatted</a:t>
            </a:r>
            <a:r>
              <a:rPr lang="en-US" dirty="0"/>
              <a:t> column in Excel:  =TEXT(10, "0.00")</a:t>
            </a:r>
          </a:p>
          <a:p>
            <a:r>
              <a:rPr lang="en-US" dirty="0"/>
              <a:t>Link to the {</a:t>
            </a:r>
            <a:r>
              <a:rPr lang="en-US" dirty="0" err="1"/>
              <a:t>QtyFormatted</a:t>
            </a:r>
            <a:r>
              <a:rPr lang="en-US" dirty="0"/>
              <a:t>} in the Macro</a:t>
            </a: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CE889DE3-37B0-0291-4665-B4FE1A900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4" y="1110823"/>
            <a:ext cx="9659912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9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9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87486F-2751-8982-AD9B-39E3310DC6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8682" y="3090446"/>
            <a:ext cx="5354637" cy="1354217"/>
          </a:xfrm>
        </p:spPr>
        <p:txBody>
          <a:bodyPr/>
          <a:lstStyle/>
          <a:p>
            <a:r>
              <a:rPr lang="en-US" b="0" dirty="0"/>
              <a:t>Introduction to Macros</a:t>
            </a:r>
          </a:p>
        </p:txBody>
      </p:sp>
    </p:spTree>
    <p:extLst>
      <p:ext uri="{BB962C8B-B14F-4D97-AF65-F5344CB8AC3E}">
        <p14:creationId xmlns:p14="http://schemas.microsoft.com/office/powerpoint/2010/main" val="2149670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Pitfalls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096974"/>
            <a:ext cx="11486561" cy="5139014"/>
          </a:xfrm>
        </p:spPr>
        <p:txBody>
          <a:bodyPr/>
          <a:lstStyle/>
          <a:p>
            <a:r>
              <a:rPr lang="en-US" dirty="0"/>
              <a:t>THERE IS NO UNDO!  Use a Test Company &amp; Test, Test, Test!</a:t>
            </a:r>
          </a:p>
          <a:p>
            <a:r>
              <a:rPr lang="en-US" dirty="0"/>
              <a:t>While a macro is running, DON’T touch mouse or keyboard</a:t>
            </a:r>
          </a:p>
          <a:p>
            <a:r>
              <a:rPr lang="en-US" dirty="0"/>
              <a:t>Be consistent in your macro naming – run the correct macro</a:t>
            </a:r>
          </a:p>
          <a:p>
            <a:r>
              <a:rPr lang="en-US" dirty="0"/>
              <a:t>Always record macros from the same “window” in GP</a:t>
            </a:r>
          </a:p>
          <a:p>
            <a:r>
              <a:rPr lang="en-US" dirty="0"/>
              <a:t>Action Pane vs Menu Bar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Macro commands are recorded differently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NOT interchangeable</a:t>
            </a:r>
          </a:p>
        </p:txBody>
      </p:sp>
    </p:spTree>
    <p:extLst>
      <p:ext uri="{BB962C8B-B14F-4D97-AF65-F5344CB8AC3E}">
        <p14:creationId xmlns:p14="http://schemas.microsoft.com/office/powerpoint/2010/main" val="2600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096974"/>
            <a:ext cx="11486561" cy="5139014"/>
          </a:xfrm>
        </p:spPr>
        <p:txBody>
          <a:bodyPr/>
          <a:lstStyle/>
          <a:p>
            <a:r>
              <a:rPr lang="en-US" dirty="0"/>
              <a:t>Excel refreshable reports/tables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FANTASTIC source of data for Replicator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Repeatable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“Expiring” Part Example</a:t>
            </a:r>
          </a:p>
          <a:p>
            <a:r>
              <a:rPr lang="en-US" dirty="0"/>
              <a:t>Use filter column to reduce # of rows while developing</a:t>
            </a:r>
          </a:p>
          <a:p>
            <a:r>
              <a:rPr lang="en-US" dirty="0"/>
              <a:t>Speed! Avoid opening and closing windows if possible</a:t>
            </a:r>
          </a:p>
          <a:p>
            <a:r>
              <a:rPr lang="en-US" dirty="0"/>
              <a:t>Replicator will “protect” any single quotes (') in the data</a:t>
            </a:r>
          </a:p>
        </p:txBody>
      </p:sp>
    </p:spTree>
    <p:extLst>
      <p:ext uri="{BB962C8B-B14F-4D97-AF65-F5344CB8AC3E}">
        <p14:creationId xmlns:p14="http://schemas.microsoft.com/office/powerpoint/2010/main" val="23199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Scrolling Windows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Scrolling Windows exist on many Windows in GP</a:t>
            </a:r>
          </a:p>
          <a:p>
            <a:r>
              <a:rPr lang="en-US" dirty="0"/>
              <a:t>Important Fields in Replicator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{</a:t>
            </a:r>
            <a:r>
              <a:rPr lang="en-US" dirty="0" err="1"/>
              <a:t>RecordNumber</a:t>
            </a:r>
            <a:r>
              <a:rPr lang="en-US" dirty="0"/>
              <a:t>}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Max {</a:t>
            </a:r>
            <a:r>
              <a:rPr lang="en-US" dirty="0" err="1"/>
              <a:t>RecordNumber</a:t>
            </a:r>
            <a:r>
              <a:rPr lang="en-US" dirty="0"/>
              <a:t>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471DC-E35B-132B-19FA-946A1478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49" y="1765068"/>
            <a:ext cx="5303980" cy="45038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973E80-ADDF-0400-A6C7-2DC3F85E7B16}"/>
              </a:ext>
            </a:extLst>
          </p:cNvPr>
          <p:cNvSpPr/>
          <p:nvPr/>
        </p:nvSpPr>
        <p:spPr>
          <a:xfrm>
            <a:off x="6435665" y="3699371"/>
            <a:ext cx="5155505" cy="133311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1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Scrolling Window Take 2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Record the Creation of a new Purchase Order </a:t>
            </a:r>
          </a:p>
          <a:p>
            <a:r>
              <a:rPr lang="en-US" dirty="0"/>
              <a:t>Note: Include enough lines to cause the window to scroll</a:t>
            </a:r>
          </a:p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2843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Oops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Fabrikam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New Inventory Items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Can’t create PO before linking New Items to Vendor</a:t>
            </a:r>
          </a:p>
          <a:p>
            <a:r>
              <a:rPr lang="en-US" dirty="0"/>
              <a:t>Task – Link all new Items to the Vendor ACETRAVE0001</a:t>
            </a:r>
          </a:p>
          <a:p>
            <a:r>
              <a:rPr lang="en-US" dirty="0"/>
              <a:t>Demo</a:t>
            </a:r>
          </a:p>
          <a:p>
            <a:r>
              <a:rPr lang="en-US" dirty="0"/>
              <a:t>Each Item had to be linked to a site too – not shown in Demo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07F154-10B2-801F-CCDE-549C921A5534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rgbClr val="156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temVendorLink">
            <a:hlinkClick r:id="" action="ppaction://media"/>
            <a:extLst>
              <a:ext uri="{FF2B5EF4-FFF2-40B4-BE49-F238E27FC236}">
                <a16:creationId xmlns:a16="http://schemas.microsoft.com/office/drawing/2014/main" id="{7E51C0B8-3D2A-E7AC-7221-FDC6799A0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4259"/>
            <a:ext cx="12192000" cy="6540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3F20FA-316F-04C4-F3DD-600585386F90}"/>
              </a:ext>
            </a:extLst>
          </p:cNvPr>
          <p:cNvSpPr/>
          <p:nvPr/>
        </p:nvSpPr>
        <p:spPr>
          <a:xfrm>
            <a:off x="4488815" y="3484509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Demo Complete</a:t>
            </a:r>
          </a:p>
        </p:txBody>
      </p:sp>
    </p:spTree>
    <p:extLst>
      <p:ext uri="{BB962C8B-B14F-4D97-AF65-F5344CB8AC3E}">
        <p14:creationId xmlns:p14="http://schemas.microsoft.com/office/powerpoint/2010/main" val="30041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7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Task – Create new PO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Record Macro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Enter Header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Enter enough lines on the PO to cause scrolling</a:t>
            </a:r>
          </a:p>
          <a:p>
            <a:r>
              <a:rPr lang="en-US" dirty="0"/>
              <a:t>In the scroll window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Enter data on line 1, then line 2, and then line 3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Scroll the window up one line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Enter data on line 3 (again)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Rinse and repeat</a:t>
            </a:r>
          </a:p>
          <a:p>
            <a:pPr marL="742950" indent="-282575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 Macro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Macro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B6E-99E5-2CDB-F1B9-BA7F8B092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50" y="1886232"/>
            <a:ext cx="9388654" cy="21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 Macro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Macro Line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B6E-99E5-2CDB-F1B9-BA7F8B092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364" y="1767297"/>
            <a:ext cx="10200145" cy="45435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F6E35B-328B-E3C2-ED77-7FC43FF7A968}"/>
              </a:ext>
            </a:extLst>
          </p:cNvPr>
          <p:cNvSpPr/>
          <p:nvPr/>
        </p:nvSpPr>
        <p:spPr>
          <a:xfrm>
            <a:off x="6223616" y="1281659"/>
            <a:ext cx="3645408" cy="75591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# Key – Comment Lines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be ignored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B86CF-FDE9-516D-D6C0-87D8F749E347}"/>
              </a:ext>
            </a:extLst>
          </p:cNvPr>
          <p:cNvSpPr/>
          <p:nvPr/>
        </p:nvSpPr>
        <p:spPr>
          <a:xfrm>
            <a:off x="741365" y="1767297"/>
            <a:ext cx="1184872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147A3-BBB1-40A5-0746-770FCE54A293}"/>
              </a:ext>
            </a:extLst>
          </p:cNvPr>
          <p:cNvSpPr/>
          <p:nvPr/>
        </p:nvSpPr>
        <p:spPr>
          <a:xfrm>
            <a:off x="741363" y="2824538"/>
            <a:ext cx="291623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0CC9C3-A08D-8F2F-6B08-7A812D415000}"/>
              </a:ext>
            </a:extLst>
          </p:cNvPr>
          <p:cNvSpPr/>
          <p:nvPr/>
        </p:nvSpPr>
        <p:spPr>
          <a:xfrm>
            <a:off x="741362" y="2295917"/>
            <a:ext cx="291623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65F728-F463-D45C-25D0-352E17DD7D29}"/>
              </a:ext>
            </a:extLst>
          </p:cNvPr>
          <p:cNvSpPr/>
          <p:nvPr/>
        </p:nvSpPr>
        <p:spPr>
          <a:xfrm>
            <a:off x="741362" y="3353159"/>
            <a:ext cx="291623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C1347B-28FF-5A0B-079A-CFF1497C66BB}"/>
              </a:ext>
            </a:extLst>
          </p:cNvPr>
          <p:cNvSpPr/>
          <p:nvPr/>
        </p:nvSpPr>
        <p:spPr>
          <a:xfrm>
            <a:off x="741361" y="3890660"/>
            <a:ext cx="291623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2E6D82-BFAC-317C-CB21-775A22ECBC8C}"/>
              </a:ext>
            </a:extLst>
          </p:cNvPr>
          <p:cNvSpPr/>
          <p:nvPr/>
        </p:nvSpPr>
        <p:spPr>
          <a:xfrm>
            <a:off x="741037" y="4428161"/>
            <a:ext cx="291623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8922D2-BFD4-DF67-5717-66483662B5BB}"/>
              </a:ext>
            </a:extLst>
          </p:cNvPr>
          <p:cNvSpPr/>
          <p:nvPr/>
        </p:nvSpPr>
        <p:spPr>
          <a:xfrm>
            <a:off x="741036" y="4947901"/>
            <a:ext cx="291623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C64D6-15E7-2586-5E7F-C00471513713}"/>
              </a:ext>
            </a:extLst>
          </p:cNvPr>
          <p:cNvSpPr/>
          <p:nvPr/>
        </p:nvSpPr>
        <p:spPr>
          <a:xfrm>
            <a:off x="741036" y="5494283"/>
            <a:ext cx="291623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 Macro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Macro Line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B6E-99E5-2CDB-F1B9-BA7F8B092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364" y="1767297"/>
            <a:ext cx="10200145" cy="45435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F6E35B-328B-E3C2-ED77-7FC43FF7A968}"/>
              </a:ext>
            </a:extLst>
          </p:cNvPr>
          <p:cNvSpPr/>
          <p:nvPr/>
        </p:nvSpPr>
        <p:spPr>
          <a:xfrm>
            <a:off x="6223616" y="1281659"/>
            <a:ext cx="3645408" cy="75591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MoveTo</a:t>
            </a: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Same as before but now it includes the line #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B86CF-FDE9-516D-D6C0-87D8F749E347}"/>
              </a:ext>
            </a:extLst>
          </p:cNvPr>
          <p:cNvSpPr/>
          <p:nvPr/>
        </p:nvSpPr>
        <p:spPr>
          <a:xfrm>
            <a:off x="973711" y="2037573"/>
            <a:ext cx="3253189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147A3-BBB1-40A5-0746-770FCE54A293}"/>
              </a:ext>
            </a:extLst>
          </p:cNvPr>
          <p:cNvSpPr/>
          <p:nvPr/>
        </p:nvSpPr>
        <p:spPr>
          <a:xfrm>
            <a:off x="973710" y="3094814"/>
            <a:ext cx="325351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0CC9C3-A08D-8F2F-6B08-7A812D415000}"/>
              </a:ext>
            </a:extLst>
          </p:cNvPr>
          <p:cNvSpPr/>
          <p:nvPr/>
        </p:nvSpPr>
        <p:spPr>
          <a:xfrm>
            <a:off x="973709" y="2566193"/>
            <a:ext cx="325351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65F728-F463-D45C-25D0-352E17DD7D29}"/>
              </a:ext>
            </a:extLst>
          </p:cNvPr>
          <p:cNvSpPr/>
          <p:nvPr/>
        </p:nvSpPr>
        <p:spPr>
          <a:xfrm>
            <a:off x="973709" y="3623435"/>
            <a:ext cx="325351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C1347B-28FF-5A0B-079A-CFF1497C66BB}"/>
              </a:ext>
            </a:extLst>
          </p:cNvPr>
          <p:cNvSpPr/>
          <p:nvPr/>
        </p:nvSpPr>
        <p:spPr>
          <a:xfrm>
            <a:off x="973708" y="4160936"/>
            <a:ext cx="325351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2E6D82-BFAC-317C-CB21-775A22ECBC8C}"/>
              </a:ext>
            </a:extLst>
          </p:cNvPr>
          <p:cNvSpPr/>
          <p:nvPr/>
        </p:nvSpPr>
        <p:spPr>
          <a:xfrm>
            <a:off x="973384" y="4698437"/>
            <a:ext cx="325351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8922D2-BFD4-DF67-5717-66483662B5BB}"/>
              </a:ext>
            </a:extLst>
          </p:cNvPr>
          <p:cNvSpPr/>
          <p:nvPr/>
        </p:nvSpPr>
        <p:spPr>
          <a:xfrm>
            <a:off x="973383" y="5218177"/>
            <a:ext cx="325351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C64D6-15E7-2586-5E7F-C00471513713}"/>
              </a:ext>
            </a:extLst>
          </p:cNvPr>
          <p:cNvSpPr/>
          <p:nvPr/>
        </p:nvSpPr>
        <p:spPr>
          <a:xfrm>
            <a:off x="973383" y="5764559"/>
            <a:ext cx="3253517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6BF26D-6E88-6DB3-6AC2-CB179F57ED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Introduction to Macros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8EFC6-5446-F332-6CD2-3C6E675272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GP Macro is a text file that contains instructions for GP</a:t>
            </a:r>
          </a:p>
          <a:p>
            <a:pPr marL="460375" indent="0">
              <a:lnSpc>
                <a:spcPct val="100000"/>
              </a:lnSpc>
              <a:buNone/>
            </a:pPr>
            <a:r>
              <a:rPr lang="en-US" dirty="0"/>
              <a:t>Open window	Move to a field		Enter text</a:t>
            </a:r>
          </a:p>
          <a:p>
            <a:pPr marL="460375" indent="0">
              <a:lnSpc>
                <a:spcPct val="100000"/>
              </a:lnSpc>
              <a:buNone/>
            </a:pPr>
            <a:r>
              <a:rPr lang="en-US" dirty="0"/>
              <a:t>Click a button	Close window</a:t>
            </a:r>
          </a:p>
          <a:p>
            <a:endParaRPr lang="en-US" sz="1100" dirty="0"/>
          </a:p>
          <a:p>
            <a:r>
              <a:rPr lang="en-US" dirty="0"/>
              <a:t>“Almost” everything in GP can be done by Macros, Except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Selecting items from lists can be difficult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Printer Options (System Dialogs) can’t be set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The main GP window cannot be moved</a:t>
            </a:r>
          </a:p>
          <a:p>
            <a:pPr marL="460375" indent="0">
              <a:lnSpc>
                <a:spcPct val="100000"/>
              </a:lnSpc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 Macro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Macro Line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B6E-99E5-2CDB-F1B9-BA7F8B092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364" y="1767297"/>
            <a:ext cx="10200145" cy="45435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F6E35B-328B-E3C2-ED77-7FC43FF7A968}"/>
              </a:ext>
            </a:extLst>
          </p:cNvPr>
          <p:cNvSpPr/>
          <p:nvPr/>
        </p:nvSpPr>
        <p:spPr>
          <a:xfrm>
            <a:off x="6223616" y="1281659"/>
            <a:ext cx="3645408" cy="75591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TransLinePrepare</a:t>
            </a: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Get ready to move to the next 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C64D6-15E7-2586-5E7F-C00471513713}"/>
              </a:ext>
            </a:extLst>
          </p:cNvPr>
          <p:cNvSpPr/>
          <p:nvPr/>
        </p:nvSpPr>
        <p:spPr>
          <a:xfrm>
            <a:off x="973383" y="6030177"/>
            <a:ext cx="5607299" cy="270276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2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 Macro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B6E-99E5-2CDB-F1B9-BA7F8B092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201" y="1756891"/>
            <a:ext cx="9672225" cy="4543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240940-BACC-D95C-9A05-C3691F5741D5}"/>
              </a:ext>
            </a:extLst>
          </p:cNvPr>
          <p:cNvSpPr/>
          <p:nvPr/>
        </p:nvSpPr>
        <p:spPr>
          <a:xfrm>
            <a:off x="6096000" y="1566472"/>
            <a:ext cx="4173427" cy="61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Macro Lines 1 - 4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C64D6-15E7-2586-5E7F-C00471513713}"/>
              </a:ext>
            </a:extLst>
          </p:cNvPr>
          <p:cNvSpPr/>
          <p:nvPr/>
        </p:nvSpPr>
        <p:spPr>
          <a:xfrm>
            <a:off x="741363" y="1756891"/>
            <a:ext cx="2241679" cy="4051798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F6E35B-328B-E3C2-ED77-7FC43FF7A968}"/>
              </a:ext>
            </a:extLst>
          </p:cNvPr>
          <p:cNvSpPr/>
          <p:nvPr/>
        </p:nvSpPr>
        <p:spPr>
          <a:xfrm>
            <a:off x="6223616" y="1281659"/>
            <a:ext cx="3645408" cy="75591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First three lines, Add Data then </a:t>
            </a:r>
            <a:r>
              <a:rPr lang="en-US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TransLinePrepare</a:t>
            </a:r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6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 Macro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B6E-99E5-2CDB-F1B9-BA7F8B092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201" y="1756891"/>
            <a:ext cx="9672225" cy="4543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240940-BACC-D95C-9A05-C3691F5741D5}"/>
              </a:ext>
            </a:extLst>
          </p:cNvPr>
          <p:cNvSpPr/>
          <p:nvPr/>
        </p:nvSpPr>
        <p:spPr>
          <a:xfrm>
            <a:off x="6096000" y="1566472"/>
            <a:ext cx="4173427" cy="61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Macro Lines 1 - 4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C64D6-15E7-2586-5E7F-C00471513713}"/>
              </a:ext>
            </a:extLst>
          </p:cNvPr>
          <p:cNvSpPr/>
          <p:nvPr/>
        </p:nvSpPr>
        <p:spPr>
          <a:xfrm>
            <a:off x="741363" y="5823679"/>
            <a:ext cx="5482253" cy="224851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F6E35B-328B-E3C2-ED77-7FC43FF7A968}"/>
              </a:ext>
            </a:extLst>
          </p:cNvPr>
          <p:cNvSpPr/>
          <p:nvPr/>
        </p:nvSpPr>
        <p:spPr>
          <a:xfrm>
            <a:off x="6223616" y="1281659"/>
            <a:ext cx="3645408" cy="75591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After three lines, </a:t>
            </a:r>
            <a:r>
              <a:rPr lang="en-US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ScrollByLine</a:t>
            </a: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to scroll the window</a:t>
            </a:r>
          </a:p>
        </p:txBody>
      </p:sp>
    </p:spTree>
    <p:extLst>
      <p:ext uri="{BB962C8B-B14F-4D97-AF65-F5344CB8AC3E}">
        <p14:creationId xmlns:p14="http://schemas.microsoft.com/office/powerpoint/2010/main" val="55154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animBg="1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Tips &amp; Tricks – PO Demo Macro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B6E-99E5-2CDB-F1B9-BA7F8B092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201" y="1756891"/>
            <a:ext cx="9672225" cy="4543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240940-BACC-D95C-9A05-C3691F5741D5}"/>
              </a:ext>
            </a:extLst>
          </p:cNvPr>
          <p:cNvSpPr/>
          <p:nvPr/>
        </p:nvSpPr>
        <p:spPr>
          <a:xfrm>
            <a:off x="6096000" y="1566472"/>
            <a:ext cx="4173427" cy="61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9BE18-19DD-7010-643C-E4C2D2274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277600" cy="5139014"/>
          </a:xfrm>
        </p:spPr>
        <p:txBody>
          <a:bodyPr/>
          <a:lstStyle/>
          <a:p>
            <a:r>
              <a:rPr lang="en-US" dirty="0"/>
              <a:t>Macro Lines 1 - 4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C64D6-15E7-2586-5E7F-C00471513713}"/>
              </a:ext>
            </a:extLst>
          </p:cNvPr>
          <p:cNvSpPr/>
          <p:nvPr/>
        </p:nvSpPr>
        <p:spPr>
          <a:xfrm>
            <a:off x="741363" y="6063522"/>
            <a:ext cx="7518217" cy="236932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F6E35B-328B-E3C2-ED77-7FC43FF7A968}"/>
              </a:ext>
            </a:extLst>
          </p:cNvPr>
          <p:cNvSpPr/>
          <p:nvPr/>
        </p:nvSpPr>
        <p:spPr>
          <a:xfrm>
            <a:off x="6223616" y="1281659"/>
            <a:ext cx="3645408" cy="755914"/>
          </a:xfrm>
          <a:prstGeom prst="rect">
            <a:avLst/>
          </a:prstGeom>
          <a:solidFill>
            <a:srgbClr val="156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Lines four and higher get entered onto line “3”</a:t>
            </a:r>
          </a:p>
        </p:txBody>
      </p:sp>
    </p:spTree>
    <p:extLst>
      <p:ext uri="{BB962C8B-B14F-4D97-AF65-F5344CB8AC3E}">
        <p14:creationId xmlns:p14="http://schemas.microsoft.com/office/powerpoint/2010/main" val="236923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animBg="1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07F154-10B2-801F-CCDE-549C921A5534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rgbClr val="156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reate POs 1">
            <a:hlinkClick r:id="" action="ppaction://media"/>
            <a:extLst>
              <a:ext uri="{FF2B5EF4-FFF2-40B4-BE49-F238E27FC236}">
                <a16:creationId xmlns:a16="http://schemas.microsoft.com/office/drawing/2014/main" id="{871983BF-5B67-E6C7-A5A4-D8888C015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3F20FA-316F-04C4-F3DD-600585386F90}"/>
              </a:ext>
            </a:extLst>
          </p:cNvPr>
          <p:cNvSpPr/>
          <p:nvPr/>
        </p:nvSpPr>
        <p:spPr>
          <a:xfrm>
            <a:off x="4488815" y="3484509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Demo Crashed</a:t>
            </a:r>
          </a:p>
        </p:txBody>
      </p:sp>
    </p:spTree>
    <p:extLst>
      <p:ext uri="{BB962C8B-B14F-4D97-AF65-F5344CB8AC3E}">
        <p14:creationId xmlns:p14="http://schemas.microsoft.com/office/powerpoint/2010/main" val="12490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3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364" y="164813"/>
            <a:ext cx="8750980" cy="1169551"/>
          </a:xfrm>
        </p:spPr>
        <p:txBody>
          <a:bodyPr/>
          <a:lstStyle/>
          <a:p>
            <a:r>
              <a:rPr lang="en-US" b="0" dirty="0"/>
              <a:t>Tips &amp; Tricks – PO Demo Crash</a:t>
            </a:r>
          </a:p>
          <a:p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096974"/>
            <a:ext cx="11483266" cy="5139014"/>
          </a:xfrm>
        </p:spPr>
        <p:txBody>
          <a:bodyPr/>
          <a:lstStyle/>
          <a:p>
            <a:r>
              <a:rPr lang="en-US" dirty="0"/>
              <a:t>Macro Error: Field on window is inactive or disabled (Line #56)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 Scrolling window only has three lines</a:t>
            </a:r>
          </a:p>
          <a:p>
            <a:r>
              <a:rPr lang="en-US" dirty="0"/>
              <a:t>Max {</a:t>
            </a:r>
            <a:r>
              <a:rPr lang="en-US" dirty="0" err="1"/>
              <a:t>RecordNumber</a:t>
            </a:r>
            <a:r>
              <a:rPr lang="en-US" dirty="0"/>
              <a:t>} in Replicator needs to be set to 3!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4CA793C-90F3-1491-259D-FD7EB7DE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6013"/>
            <a:ext cx="7033933" cy="29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07F154-10B2-801F-CCDE-549C921A5534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rgbClr val="156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reate POs 2">
            <a:hlinkClick r:id="" action="ppaction://media"/>
            <a:extLst>
              <a:ext uri="{FF2B5EF4-FFF2-40B4-BE49-F238E27FC236}">
                <a16:creationId xmlns:a16="http://schemas.microsoft.com/office/drawing/2014/main" id="{EEB293CC-92AB-9BE7-406D-3B494EF640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928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3F20FA-316F-04C4-F3DD-600585386F90}"/>
              </a:ext>
            </a:extLst>
          </p:cNvPr>
          <p:cNvSpPr/>
          <p:nvPr/>
        </p:nvSpPr>
        <p:spPr>
          <a:xfrm>
            <a:off x="4488815" y="3484509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Demo Complete</a:t>
            </a:r>
          </a:p>
        </p:txBody>
      </p:sp>
    </p:spTree>
    <p:extLst>
      <p:ext uri="{BB962C8B-B14F-4D97-AF65-F5344CB8AC3E}">
        <p14:creationId xmlns:p14="http://schemas.microsoft.com/office/powerpoint/2010/main" val="47135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87486F-2751-8982-AD9B-39E3310DC6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8682" y="3090446"/>
            <a:ext cx="5354637" cy="677108"/>
          </a:xfrm>
        </p:spPr>
        <p:txBody>
          <a:bodyPr/>
          <a:lstStyle/>
          <a:p>
            <a:r>
              <a:rPr lang="en-US" b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93985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HelpFile_Dex.chm – Reference to Macro commands</a:t>
            </a:r>
          </a:p>
          <a:p>
            <a:pPr marL="0" lvl="1" indent="914400">
              <a:buNone/>
            </a:pPr>
            <a:r>
              <a:rPr lang="en-US" dirty="0"/>
              <a:t>URL:	</a:t>
            </a: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https://learn.microsoft.com/en-us/dynamics/s-e/gp/mdgp2018_dexterityreleases_376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914400">
              <a:buNone/>
            </a:pPr>
            <a:r>
              <a:rPr lang="en-US" dirty="0"/>
              <a:t>File:	dx18.00.0015.zip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800" dirty="0"/>
              <a:t>Notepad++ - Free text editor</a:t>
            </a:r>
          </a:p>
          <a:p>
            <a:pPr marL="0" lvl="1" indent="914400">
              <a:buNone/>
            </a:pPr>
            <a:r>
              <a:rPr lang="en-US" dirty="0"/>
              <a:t>URL:	</a:t>
            </a: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https://notepad-plus-plus.org</a:t>
            </a:r>
            <a:endParaRPr lang="en-US" sz="2000" u="sng" dirty="0">
              <a:solidFill>
                <a:srgbClr val="0563C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200" u="sng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Rnoldz.com</a:t>
            </a:r>
            <a:r>
              <a:rPr lang="en-US" sz="3200" dirty="0"/>
              <a:t> – John Arnold’s Website</a:t>
            </a:r>
          </a:p>
          <a:p>
            <a:pPr marL="742950" indent="-282575">
              <a:lnSpc>
                <a:spcPct val="100000"/>
              </a:lnSpc>
            </a:pPr>
            <a:r>
              <a:rPr lang="en-US" sz="3200" dirty="0"/>
              <a:t>Home of Replicator</a:t>
            </a:r>
          </a:p>
          <a:p>
            <a:pPr marL="742950" indent="-282575">
              <a:lnSpc>
                <a:spcPct val="100000"/>
              </a:lnSpc>
            </a:pPr>
            <a:r>
              <a:rPr lang="en-US" sz="3200" dirty="0"/>
              <a:t>A copy of this slide deck</a:t>
            </a:r>
          </a:p>
          <a:p>
            <a:pPr marL="742950" indent="-282575">
              <a:lnSpc>
                <a:spcPct val="100000"/>
              </a:lnSpc>
            </a:pPr>
            <a:r>
              <a:rPr lang="en-US" sz="3200" dirty="0"/>
              <a:t>Other GP related files</a:t>
            </a:r>
          </a:p>
          <a:p>
            <a:pPr marL="742950" indent="-282575">
              <a:lnSpc>
                <a:spcPct val="100000"/>
              </a:lnSpc>
            </a:pPr>
            <a:endParaRPr lang="en-US" sz="3200" dirty="0"/>
          </a:p>
          <a:p>
            <a:pPr lvl="1">
              <a:spcBef>
                <a:spcPts val="1000"/>
              </a:spcBef>
            </a:pPr>
            <a:endParaRPr lang="en-US" sz="2800" dirty="0"/>
          </a:p>
          <a:p>
            <a:pPr marL="0" lvl="1" indent="914400">
              <a:buNone/>
            </a:pPr>
            <a:endParaRPr lang="en-US" sz="2000" u="sng" dirty="0">
              <a:solidFill>
                <a:srgbClr val="0563C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01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87486F-2751-8982-AD9B-39E3310DC6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8682" y="3090446"/>
            <a:ext cx="5354637" cy="677108"/>
          </a:xfrm>
        </p:spPr>
        <p:txBody>
          <a:bodyPr/>
          <a:lstStyle/>
          <a:p>
            <a:r>
              <a:rPr lang="en-US" b="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84325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Macro Example – Position SmartList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When GP starts, our shipping department wants to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Open a Shipping SmartList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Move the Shipping SmartList to bottom of screen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Set the width of the Shipping SmartList</a:t>
            </a:r>
          </a:p>
          <a:p>
            <a:r>
              <a:rPr lang="en-US" dirty="0"/>
              <a:t>Create the Macro</a:t>
            </a:r>
          </a:p>
          <a:p>
            <a:pPr marL="974725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Tell GP to Record a Macro</a:t>
            </a:r>
          </a:p>
          <a:p>
            <a:pPr marL="974725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Open and Position the SmartList</a:t>
            </a:r>
          </a:p>
          <a:p>
            <a:pPr marL="974725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Stop the Recording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6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AFCCA7-79D1-5C04-F21C-AA4D73F9F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" y="1877959"/>
            <a:ext cx="6311136" cy="1224438"/>
          </a:xfrm>
        </p:spPr>
        <p:txBody>
          <a:bodyPr/>
          <a:lstStyle/>
          <a:p>
            <a:r>
              <a:rPr lang="en-US" b="0" dirty="0"/>
              <a:t>Thank you for Attending!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D3FDF-936C-E188-274D-067FFD80A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John_P_Arnold@hotmail.com</a:t>
            </a:r>
          </a:p>
          <a:p>
            <a:r>
              <a:rPr lang="en-US" dirty="0"/>
              <a:t>Senior Software Engineer</a:t>
            </a:r>
          </a:p>
          <a:p>
            <a:r>
              <a:rPr lang="en-US" dirty="0"/>
              <a:t>US Digital</a:t>
            </a:r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7AD1190-73E2-3DE9-A0B5-FAF3356E92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24780-95F6-9C7E-CAEB-D4ACBBC58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3" y="2647756"/>
            <a:ext cx="3055069" cy="3055069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46883FE-67B6-5364-A3D0-AC976426FE4E}"/>
              </a:ext>
            </a:extLst>
          </p:cNvPr>
          <p:cNvSpPr txBox="1">
            <a:spLocks/>
          </p:cNvSpPr>
          <p:nvPr/>
        </p:nvSpPr>
        <p:spPr>
          <a:xfrm>
            <a:off x="3701485" y="2864591"/>
            <a:ext cx="2677319" cy="15004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4400" b="1" i="0" u="none" strike="noStrike" kern="1200" cap="none" spc="-215" normalizeH="0" baseline="0" dirty="0">
                <a:ln>
                  <a:noFill/>
                </a:ln>
                <a:solidFill>
                  <a:srgbClr val="7FBD42"/>
                </a:solidFill>
                <a:effectLst/>
                <a:uFillTx/>
                <a:latin typeface="Poppins" panose="00000500000000000000" pitchFamily="2" charset="0"/>
                <a:ea typeface="Verdana"/>
                <a:cs typeface="Poppins" panose="00000500000000000000" pitchFamily="2" charset="0"/>
                <a:sym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/>
              <a:t>Please complete the surveys!</a:t>
            </a:r>
          </a:p>
        </p:txBody>
      </p:sp>
    </p:spTree>
    <p:extLst>
      <p:ext uri="{BB962C8B-B14F-4D97-AF65-F5344CB8AC3E}">
        <p14:creationId xmlns:p14="http://schemas.microsoft.com/office/powerpoint/2010/main" val="2940597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FC981-9E5E-5C16-7664-EB06E9C1E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dirty="0"/>
              <a:t>Macro Example – Position SmartList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CD58D-89B3-BA06-5912-3916E68FE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Macro Menu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Main Dynamics GP Menu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Tools Menu on Windows</a:t>
            </a:r>
          </a:p>
          <a:p>
            <a:r>
              <a:rPr lang="en-US" dirty="0"/>
              <a:t>Short Cut Keys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Ctrl+F8 – Playback Macro</a:t>
            </a:r>
          </a:p>
          <a:p>
            <a:pPr marL="742950" indent="-282575">
              <a:lnSpc>
                <a:spcPct val="100000"/>
              </a:lnSpc>
            </a:pPr>
            <a:r>
              <a:rPr lang="en-US" dirty="0"/>
              <a:t>Alt+F8 – Record Macro</a:t>
            </a:r>
          </a:p>
          <a:p>
            <a:pPr marL="460375" indent="0">
              <a:lnSpc>
                <a:spcPct val="100000"/>
              </a:lnSpc>
              <a:buNone/>
            </a:pPr>
            <a:r>
              <a:rPr lang="en-US" dirty="0"/>
              <a:t>Note: </a:t>
            </a:r>
            <a:r>
              <a:rPr lang="en-US" b="1" dirty="0"/>
              <a:t>C</a:t>
            </a:r>
            <a:r>
              <a:rPr lang="en-US" dirty="0"/>
              <a:t>on</a:t>
            </a:r>
            <a:r>
              <a:rPr lang="en-US" b="1" dirty="0"/>
              <a:t>tr</a:t>
            </a:r>
            <a:r>
              <a:rPr lang="en-US" dirty="0"/>
              <a:t>o</a:t>
            </a:r>
            <a:r>
              <a:rPr lang="en-US" b="1" dirty="0"/>
              <a:t>l</a:t>
            </a:r>
            <a:r>
              <a:rPr lang="en-US" dirty="0"/>
              <a:t> GP + F8</a:t>
            </a:r>
          </a:p>
          <a:p>
            <a:r>
              <a:rPr lang="en-US" dirty="0"/>
              <a:t>Demo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66A6BB-F9FB-71CF-B36F-40CD1422D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13" y="1980055"/>
            <a:ext cx="6142397" cy="4269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43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07F154-10B2-801F-CCDE-549C921A5534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rgbClr val="156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MoveWindow">
            <a:hlinkClick r:id="" action="ppaction://media"/>
            <a:extLst>
              <a:ext uri="{FF2B5EF4-FFF2-40B4-BE49-F238E27FC236}">
                <a16:creationId xmlns:a16="http://schemas.microsoft.com/office/drawing/2014/main" id="{A5EFDF0F-3A43-34BC-FDF5-9AE0BB207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4470"/>
            <a:ext cx="12192000" cy="6540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3F20FA-316F-04C4-F3DD-600585386F90}"/>
              </a:ext>
            </a:extLst>
          </p:cNvPr>
          <p:cNvSpPr/>
          <p:nvPr/>
        </p:nvSpPr>
        <p:spPr>
          <a:xfrm>
            <a:off x="4488815" y="3474720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Demo Complete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3043D0-B03D-47C6-1A61-034AF20E0AAA}"/>
              </a:ext>
            </a:extLst>
          </p:cNvPr>
          <p:cNvSpPr/>
          <p:nvPr/>
        </p:nvSpPr>
        <p:spPr>
          <a:xfrm>
            <a:off x="4488815" y="3474720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Press Alt+F8 to Stop </a:t>
            </a:r>
          </a:p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Recording the Macro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A45B43-5AE2-3F58-9732-9892995F7783}"/>
              </a:ext>
            </a:extLst>
          </p:cNvPr>
          <p:cNvSpPr/>
          <p:nvPr/>
        </p:nvSpPr>
        <p:spPr>
          <a:xfrm>
            <a:off x="4488815" y="3474720"/>
            <a:ext cx="3092450" cy="679450"/>
          </a:xfrm>
          <a:prstGeom prst="roundRect">
            <a:avLst/>
          </a:prstGeom>
          <a:solidFill>
            <a:srgbClr val="156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Press Alt+F8 to Start </a:t>
            </a:r>
          </a:p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Recording the Macro</a:t>
            </a:r>
          </a:p>
        </p:txBody>
      </p:sp>
    </p:spTree>
    <p:extLst>
      <p:ext uri="{BB962C8B-B14F-4D97-AF65-F5344CB8AC3E}">
        <p14:creationId xmlns:p14="http://schemas.microsoft.com/office/powerpoint/2010/main" val="211466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8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87486F-2751-8982-AD9B-39E3310DC6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8682" y="3090446"/>
            <a:ext cx="5354637" cy="1354217"/>
          </a:xfrm>
        </p:spPr>
        <p:txBody>
          <a:bodyPr/>
          <a:lstStyle/>
          <a:p>
            <a:r>
              <a:rPr lang="en-US" b="0" dirty="0"/>
              <a:t>A Macro File’s Contents</a:t>
            </a:r>
          </a:p>
        </p:txBody>
      </p:sp>
    </p:spTree>
    <p:extLst>
      <p:ext uri="{BB962C8B-B14F-4D97-AF65-F5344CB8AC3E}">
        <p14:creationId xmlns:p14="http://schemas.microsoft.com/office/powerpoint/2010/main" val="3887335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ed9d8-5ae8-49e0-bcdc-1b3edc31f1a4">
      <Terms xmlns="http://schemas.microsoft.com/office/infopath/2007/PartnerControls"/>
    </lcf76f155ced4ddcb4097134ff3c332f>
    <TaxCatchAll xmlns="fdf20cc1-2305-461e-93cd-1f82cc8664f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6F77CFB0EFF7469168F8A34817D6D2" ma:contentTypeVersion="14" ma:contentTypeDescription="Create a new document." ma:contentTypeScope="" ma:versionID="1b775c2bc4ec31da6e41ba436053bc7e">
  <xsd:schema xmlns:xsd="http://www.w3.org/2001/XMLSchema" xmlns:xs="http://www.w3.org/2001/XMLSchema" xmlns:p="http://schemas.microsoft.com/office/2006/metadata/properties" xmlns:ns2="31ced9d8-5ae8-49e0-bcdc-1b3edc31f1a4" xmlns:ns3="fdf20cc1-2305-461e-93cd-1f82cc8664f3" targetNamespace="http://schemas.microsoft.com/office/2006/metadata/properties" ma:root="true" ma:fieldsID="167da880d2e28812351b14155cccb59c" ns2:_="" ns3:_="">
    <xsd:import namespace="31ced9d8-5ae8-49e0-bcdc-1b3edc31f1a4"/>
    <xsd:import namespace="fdf20cc1-2305-461e-93cd-1f82cc8664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ed9d8-5ae8-49e0-bcdc-1b3edc31f1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d8785f9-e54f-4c32-bd3d-94d1ae40bb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20cc1-2305-461e-93cd-1f82cc8664f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3b78118-1d3e-4fad-bb70-602b496882c3}" ma:internalName="TaxCatchAll" ma:showField="CatchAllData" ma:web="fdf20cc1-2305-461e-93cd-1f82cc8664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BA09A9-3489-4C42-B4F5-9A0BE271819B}">
  <ds:schemaRefs>
    <ds:schemaRef ds:uri="http://schemas.microsoft.com/office/2006/documentManagement/types"/>
    <ds:schemaRef ds:uri="http://purl.org/dc/dcmitype/"/>
    <ds:schemaRef ds:uri="http://purl.org/dc/terms/"/>
    <ds:schemaRef ds:uri="fdf20cc1-2305-461e-93cd-1f82cc8664f3"/>
    <ds:schemaRef ds:uri="http://schemas.microsoft.com/office/infopath/2007/PartnerControls"/>
    <ds:schemaRef ds:uri="http://schemas.microsoft.com/office/2006/metadata/properties"/>
    <ds:schemaRef ds:uri="31ced9d8-5ae8-49e0-bcdc-1b3edc31f1a4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95F95E0-060C-480F-BECE-21EB9BDF0E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2FBA03-1A0E-45B5-BF34-527EE10B66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ced9d8-5ae8-49e0-bcdc-1b3edc31f1a4"/>
    <ds:schemaRef ds:uri="fdf20cc1-2305-461e-93cd-1f82cc866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1677</Words>
  <Application>Microsoft Office PowerPoint</Application>
  <PresentationFormat>Widescreen</PresentationFormat>
  <Paragraphs>279</Paragraphs>
  <Slides>60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Back</dc:creator>
  <cp:lastModifiedBy>John Arnold</cp:lastModifiedBy>
  <cp:revision>34</cp:revision>
  <cp:lastPrinted>2022-10-03T21:24:39Z</cp:lastPrinted>
  <dcterms:created xsi:type="dcterms:W3CDTF">2022-08-19T20:03:53Z</dcterms:created>
  <dcterms:modified xsi:type="dcterms:W3CDTF">2022-10-05T23:14:02Z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0x010100336F77CFB0EFF7469168F8A34817D6D2</vt:lpwstr>
  </property>
</Properties>
</file>